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56" r:id="rId2"/>
  </p:sldIdLst>
  <p:sldSz cx="40233600" cy="40233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672" userDrawn="1">
          <p15:clr>
            <a:srgbClr val="A4A3A4"/>
          </p15:clr>
        </p15:guide>
        <p15:guide id="2" pos="126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4AFF"/>
    <a:srgbClr val="EAF0F7"/>
    <a:srgbClr val="EFF4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8377"/>
    <p:restoredTop sz="95588"/>
  </p:normalViewPr>
  <p:slideViewPr>
    <p:cSldViewPr snapToGrid="0" snapToObjects="1" showGuides="1">
      <p:cViewPr>
        <p:scale>
          <a:sx n="66" d="100"/>
          <a:sy n="66" d="100"/>
        </p:scale>
        <p:origin x="-1608" y="-2720"/>
      </p:cViewPr>
      <p:guideLst>
        <p:guide orient="horz" pos="12672"/>
        <p:guide pos="1267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3BC071-707E-624E-91FD-AA7EDF0DB5CF}" type="datetimeFigureOut">
              <a:rPr lang="en-US" smtClean="0"/>
              <a:t>4/16/19</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4B4F2E-AA68-D74A-B4D5-ABEE96B205AB}" type="slidenum">
              <a:rPr lang="en-US" smtClean="0"/>
              <a:t>‹#›</a:t>
            </a:fld>
            <a:endParaRPr lang="en-US"/>
          </a:p>
        </p:txBody>
      </p:sp>
    </p:spTree>
    <p:extLst>
      <p:ext uri="{BB962C8B-B14F-4D97-AF65-F5344CB8AC3E}">
        <p14:creationId xmlns:p14="http://schemas.microsoft.com/office/powerpoint/2010/main" val="2046034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4B4F2E-AA68-D74A-B4D5-ABEE96B205AB}" type="slidenum">
              <a:rPr lang="en-US" smtClean="0"/>
              <a:t>1</a:t>
            </a:fld>
            <a:endParaRPr lang="en-US"/>
          </a:p>
        </p:txBody>
      </p:sp>
    </p:spTree>
    <p:extLst>
      <p:ext uri="{BB962C8B-B14F-4D97-AF65-F5344CB8AC3E}">
        <p14:creationId xmlns:p14="http://schemas.microsoft.com/office/powerpoint/2010/main" val="922619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17520" y="6584530"/>
            <a:ext cx="34198560" cy="14007253"/>
          </a:xfrm>
        </p:spPr>
        <p:txBody>
          <a:bodyPr anchor="b"/>
          <a:lstStyle>
            <a:lvl1pPr algn="ctr">
              <a:defRPr sz="26400"/>
            </a:lvl1pPr>
          </a:lstStyle>
          <a:p>
            <a:r>
              <a:rPr lang="en-US"/>
              <a:t>Click to edit Master title style</a:t>
            </a:r>
            <a:endParaRPr lang="en-US" dirty="0"/>
          </a:p>
        </p:txBody>
      </p:sp>
      <p:sp>
        <p:nvSpPr>
          <p:cNvPr id="3" name="Subtitle 2"/>
          <p:cNvSpPr>
            <a:spLocks noGrp="1"/>
          </p:cNvSpPr>
          <p:nvPr>
            <p:ph type="subTitle" idx="1"/>
          </p:nvPr>
        </p:nvSpPr>
        <p:spPr>
          <a:xfrm>
            <a:off x="5029200" y="21131956"/>
            <a:ext cx="30175200" cy="9713804"/>
          </a:xfrm>
        </p:spPr>
        <p:txBody>
          <a:bodyPr/>
          <a:lstStyle>
            <a:lvl1pPr marL="0" indent="0" algn="ctr">
              <a:buNone/>
              <a:defRPr sz="10560"/>
            </a:lvl1pPr>
            <a:lvl2pPr marL="2011680" indent="0" algn="ctr">
              <a:buNone/>
              <a:defRPr sz="8800"/>
            </a:lvl2pPr>
            <a:lvl3pPr marL="4023360" indent="0" algn="ctr">
              <a:buNone/>
              <a:defRPr sz="7920"/>
            </a:lvl3pPr>
            <a:lvl4pPr marL="6035040" indent="0" algn="ctr">
              <a:buNone/>
              <a:defRPr sz="7040"/>
            </a:lvl4pPr>
            <a:lvl5pPr marL="8046720" indent="0" algn="ctr">
              <a:buNone/>
              <a:defRPr sz="7040"/>
            </a:lvl5pPr>
            <a:lvl6pPr marL="10058400" indent="0" algn="ctr">
              <a:buNone/>
              <a:defRPr sz="7040"/>
            </a:lvl6pPr>
            <a:lvl7pPr marL="12070080" indent="0" algn="ctr">
              <a:buNone/>
              <a:defRPr sz="7040"/>
            </a:lvl7pPr>
            <a:lvl8pPr marL="14081760" indent="0" algn="ctr">
              <a:buNone/>
              <a:defRPr sz="7040"/>
            </a:lvl8pPr>
            <a:lvl9pPr marL="16093440" indent="0" algn="ctr">
              <a:buNone/>
              <a:defRPr sz="70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ED15E17-1811-444A-93ED-499568C46501}" type="datetimeFigureOut">
              <a:rPr lang="en-US" smtClean="0"/>
              <a:t>4/16/19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E7FB72-B236-9849-ABC8-3C0753C36241}" type="slidenum">
              <a:rPr lang="en-US" smtClean="0"/>
              <a:t>‹#›</a:t>
            </a:fld>
            <a:endParaRPr lang="en-US"/>
          </a:p>
        </p:txBody>
      </p:sp>
    </p:spTree>
    <p:extLst>
      <p:ext uri="{BB962C8B-B14F-4D97-AF65-F5344CB8AC3E}">
        <p14:creationId xmlns:p14="http://schemas.microsoft.com/office/powerpoint/2010/main" val="1165014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D15E17-1811-444A-93ED-499568C46501}" type="datetimeFigureOut">
              <a:rPr lang="en-US" smtClean="0"/>
              <a:t>4/16/19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E7FB72-B236-9849-ABC8-3C0753C36241}" type="slidenum">
              <a:rPr lang="en-US" smtClean="0"/>
              <a:t>‹#›</a:t>
            </a:fld>
            <a:endParaRPr lang="en-US"/>
          </a:p>
        </p:txBody>
      </p:sp>
    </p:spTree>
    <p:extLst>
      <p:ext uri="{BB962C8B-B14F-4D97-AF65-F5344CB8AC3E}">
        <p14:creationId xmlns:p14="http://schemas.microsoft.com/office/powerpoint/2010/main" val="1539536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792172" y="2142067"/>
            <a:ext cx="8675370" cy="3409611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766062" y="2142067"/>
            <a:ext cx="25523190" cy="3409611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D15E17-1811-444A-93ED-499568C46501}" type="datetimeFigureOut">
              <a:rPr lang="en-US" smtClean="0"/>
              <a:t>4/16/19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E7FB72-B236-9849-ABC8-3C0753C36241}" type="slidenum">
              <a:rPr lang="en-US" smtClean="0"/>
              <a:t>‹#›</a:t>
            </a:fld>
            <a:endParaRPr lang="en-US"/>
          </a:p>
        </p:txBody>
      </p:sp>
    </p:spTree>
    <p:extLst>
      <p:ext uri="{BB962C8B-B14F-4D97-AF65-F5344CB8AC3E}">
        <p14:creationId xmlns:p14="http://schemas.microsoft.com/office/powerpoint/2010/main" val="19573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D15E17-1811-444A-93ED-499568C46501}" type="datetimeFigureOut">
              <a:rPr lang="en-US" smtClean="0"/>
              <a:t>4/16/19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E7FB72-B236-9849-ABC8-3C0753C36241}" type="slidenum">
              <a:rPr lang="en-US" smtClean="0"/>
              <a:t>‹#›</a:t>
            </a:fld>
            <a:endParaRPr lang="en-US"/>
          </a:p>
        </p:txBody>
      </p:sp>
    </p:spTree>
    <p:extLst>
      <p:ext uri="{BB962C8B-B14F-4D97-AF65-F5344CB8AC3E}">
        <p14:creationId xmlns:p14="http://schemas.microsoft.com/office/powerpoint/2010/main" val="3057226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745107" y="10030472"/>
            <a:ext cx="34701480" cy="16736057"/>
          </a:xfrm>
        </p:spPr>
        <p:txBody>
          <a:bodyPr anchor="b"/>
          <a:lstStyle>
            <a:lvl1pPr>
              <a:defRPr sz="26400"/>
            </a:lvl1pPr>
          </a:lstStyle>
          <a:p>
            <a:r>
              <a:rPr lang="en-US"/>
              <a:t>Click to edit Master title style</a:t>
            </a:r>
            <a:endParaRPr lang="en-US" dirty="0"/>
          </a:p>
        </p:txBody>
      </p:sp>
      <p:sp>
        <p:nvSpPr>
          <p:cNvPr id="3" name="Text Placeholder 2"/>
          <p:cNvSpPr>
            <a:spLocks noGrp="1"/>
          </p:cNvSpPr>
          <p:nvPr>
            <p:ph type="body" idx="1"/>
          </p:nvPr>
        </p:nvSpPr>
        <p:spPr>
          <a:xfrm>
            <a:off x="2745107" y="26924858"/>
            <a:ext cx="34701480" cy="8801097"/>
          </a:xfrm>
        </p:spPr>
        <p:txBody>
          <a:bodyPr/>
          <a:lstStyle>
            <a:lvl1pPr marL="0" indent="0">
              <a:buNone/>
              <a:defRPr sz="10560">
                <a:solidFill>
                  <a:schemeClr val="tx1"/>
                </a:solidFill>
              </a:defRPr>
            </a:lvl1pPr>
            <a:lvl2pPr marL="2011680" indent="0">
              <a:buNone/>
              <a:defRPr sz="8800">
                <a:solidFill>
                  <a:schemeClr val="tx1">
                    <a:tint val="75000"/>
                  </a:schemeClr>
                </a:solidFill>
              </a:defRPr>
            </a:lvl2pPr>
            <a:lvl3pPr marL="4023360" indent="0">
              <a:buNone/>
              <a:defRPr sz="7920">
                <a:solidFill>
                  <a:schemeClr val="tx1">
                    <a:tint val="75000"/>
                  </a:schemeClr>
                </a:solidFill>
              </a:defRPr>
            </a:lvl3pPr>
            <a:lvl4pPr marL="6035040" indent="0">
              <a:buNone/>
              <a:defRPr sz="7040">
                <a:solidFill>
                  <a:schemeClr val="tx1">
                    <a:tint val="75000"/>
                  </a:schemeClr>
                </a:solidFill>
              </a:defRPr>
            </a:lvl4pPr>
            <a:lvl5pPr marL="8046720" indent="0">
              <a:buNone/>
              <a:defRPr sz="7040">
                <a:solidFill>
                  <a:schemeClr val="tx1">
                    <a:tint val="75000"/>
                  </a:schemeClr>
                </a:solidFill>
              </a:defRPr>
            </a:lvl5pPr>
            <a:lvl6pPr marL="10058400" indent="0">
              <a:buNone/>
              <a:defRPr sz="7040">
                <a:solidFill>
                  <a:schemeClr val="tx1">
                    <a:tint val="75000"/>
                  </a:schemeClr>
                </a:solidFill>
              </a:defRPr>
            </a:lvl6pPr>
            <a:lvl7pPr marL="12070080" indent="0">
              <a:buNone/>
              <a:defRPr sz="7040">
                <a:solidFill>
                  <a:schemeClr val="tx1">
                    <a:tint val="75000"/>
                  </a:schemeClr>
                </a:solidFill>
              </a:defRPr>
            </a:lvl7pPr>
            <a:lvl8pPr marL="14081760" indent="0">
              <a:buNone/>
              <a:defRPr sz="7040">
                <a:solidFill>
                  <a:schemeClr val="tx1">
                    <a:tint val="75000"/>
                  </a:schemeClr>
                </a:solidFill>
              </a:defRPr>
            </a:lvl8pPr>
            <a:lvl9pPr marL="16093440" indent="0">
              <a:buNone/>
              <a:defRPr sz="70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D15E17-1811-444A-93ED-499568C46501}" type="datetimeFigureOut">
              <a:rPr lang="en-US" smtClean="0"/>
              <a:t>4/16/19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E7FB72-B236-9849-ABC8-3C0753C36241}" type="slidenum">
              <a:rPr lang="en-US" smtClean="0"/>
              <a:t>‹#›</a:t>
            </a:fld>
            <a:endParaRPr lang="en-US"/>
          </a:p>
        </p:txBody>
      </p:sp>
    </p:spTree>
    <p:extLst>
      <p:ext uri="{BB962C8B-B14F-4D97-AF65-F5344CB8AC3E}">
        <p14:creationId xmlns:p14="http://schemas.microsoft.com/office/powerpoint/2010/main" val="3180462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766060" y="10710333"/>
            <a:ext cx="17099280" cy="25527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0368260" y="10710333"/>
            <a:ext cx="17099280" cy="25527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ED15E17-1811-444A-93ED-499568C46501}" type="datetimeFigureOut">
              <a:rPr lang="en-US" smtClean="0"/>
              <a:t>4/16/19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E7FB72-B236-9849-ABC8-3C0753C36241}" type="slidenum">
              <a:rPr lang="en-US" smtClean="0"/>
              <a:t>‹#›</a:t>
            </a:fld>
            <a:endParaRPr lang="en-US"/>
          </a:p>
        </p:txBody>
      </p:sp>
    </p:spTree>
    <p:extLst>
      <p:ext uri="{BB962C8B-B14F-4D97-AF65-F5344CB8AC3E}">
        <p14:creationId xmlns:p14="http://schemas.microsoft.com/office/powerpoint/2010/main" val="2064914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771300" y="2142076"/>
            <a:ext cx="34701480" cy="7776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2771305" y="9862823"/>
            <a:ext cx="17020696" cy="4833617"/>
          </a:xfrm>
        </p:spPr>
        <p:txBody>
          <a:bodyPr anchor="b"/>
          <a:lstStyle>
            <a:lvl1pPr marL="0" indent="0">
              <a:buNone/>
              <a:defRPr sz="10560" b="1"/>
            </a:lvl1pPr>
            <a:lvl2pPr marL="2011680" indent="0">
              <a:buNone/>
              <a:defRPr sz="8800" b="1"/>
            </a:lvl2pPr>
            <a:lvl3pPr marL="4023360" indent="0">
              <a:buNone/>
              <a:defRPr sz="7920" b="1"/>
            </a:lvl3pPr>
            <a:lvl4pPr marL="6035040" indent="0">
              <a:buNone/>
              <a:defRPr sz="7040" b="1"/>
            </a:lvl4pPr>
            <a:lvl5pPr marL="8046720" indent="0">
              <a:buNone/>
              <a:defRPr sz="7040" b="1"/>
            </a:lvl5pPr>
            <a:lvl6pPr marL="10058400" indent="0">
              <a:buNone/>
              <a:defRPr sz="7040" b="1"/>
            </a:lvl6pPr>
            <a:lvl7pPr marL="12070080" indent="0">
              <a:buNone/>
              <a:defRPr sz="7040" b="1"/>
            </a:lvl7pPr>
            <a:lvl8pPr marL="14081760" indent="0">
              <a:buNone/>
              <a:defRPr sz="7040" b="1"/>
            </a:lvl8pPr>
            <a:lvl9pPr marL="16093440" indent="0">
              <a:buNone/>
              <a:defRPr sz="7040" b="1"/>
            </a:lvl9pPr>
          </a:lstStyle>
          <a:p>
            <a:pPr lvl="0"/>
            <a:r>
              <a:rPr lang="en-US"/>
              <a:t>Click to edit Master text styles</a:t>
            </a:r>
          </a:p>
        </p:txBody>
      </p:sp>
      <p:sp>
        <p:nvSpPr>
          <p:cNvPr id="4" name="Content Placeholder 3"/>
          <p:cNvSpPr>
            <a:spLocks noGrp="1"/>
          </p:cNvSpPr>
          <p:nvPr>
            <p:ph sz="half" idx="2"/>
          </p:nvPr>
        </p:nvSpPr>
        <p:spPr>
          <a:xfrm>
            <a:off x="2771305" y="14696440"/>
            <a:ext cx="17020696" cy="21616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0368262" y="9862823"/>
            <a:ext cx="17104520" cy="4833617"/>
          </a:xfrm>
        </p:spPr>
        <p:txBody>
          <a:bodyPr anchor="b"/>
          <a:lstStyle>
            <a:lvl1pPr marL="0" indent="0">
              <a:buNone/>
              <a:defRPr sz="10560" b="1"/>
            </a:lvl1pPr>
            <a:lvl2pPr marL="2011680" indent="0">
              <a:buNone/>
              <a:defRPr sz="8800" b="1"/>
            </a:lvl2pPr>
            <a:lvl3pPr marL="4023360" indent="0">
              <a:buNone/>
              <a:defRPr sz="7920" b="1"/>
            </a:lvl3pPr>
            <a:lvl4pPr marL="6035040" indent="0">
              <a:buNone/>
              <a:defRPr sz="7040" b="1"/>
            </a:lvl4pPr>
            <a:lvl5pPr marL="8046720" indent="0">
              <a:buNone/>
              <a:defRPr sz="7040" b="1"/>
            </a:lvl5pPr>
            <a:lvl6pPr marL="10058400" indent="0">
              <a:buNone/>
              <a:defRPr sz="7040" b="1"/>
            </a:lvl6pPr>
            <a:lvl7pPr marL="12070080" indent="0">
              <a:buNone/>
              <a:defRPr sz="7040" b="1"/>
            </a:lvl7pPr>
            <a:lvl8pPr marL="14081760" indent="0">
              <a:buNone/>
              <a:defRPr sz="7040" b="1"/>
            </a:lvl8pPr>
            <a:lvl9pPr marL="16093440" indent="0">
              <a:buNone/>
              <a:defRPr sz="7040" b="1"/>
            </a:lvl9pPr>
          </a:lstStyle>
          <a:p>
            <a:pPr lvl="0"/>
            <a:r>
              <a:rPr lang="en-US"/>
              <a:t>Click to edit Master text styles</a:t>
            </a:r>
          </a:p>
        </p:txBody>
      </p:sp>
      <p:sp>
        <p:nvSpPr>
          <p:cNvPr id="6" name="Content Placeholder 5"/>
          <p:cNvSpPr>
            <a:spLocks noGrp="1"/>
          </p:cNvSpPr>
          <p:nvPr>
            <p:ph sz="quarter" idx="4"/>
          </p:nvPr>
        </p:nvSpPr>
        <p:spPr>
          <a:xfrm>
            <a:off x="20368262" y="14696440"/>
            <a:ext cx="17104520" cy="21616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D15E17-1811-444A-93ED-499568C46501}" type="datetimeFigureOut">
              <a:rPr lang="en-US" smtClean="0"/>
              <a:t>4/16/19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E7FB72-B236-9849-ABC8-3C0753C36241}" type="slidenum">
              <a:rPr lang="en-US" smtClean="0"/>
              <a:t>‹#›</a:t>
            </a:fld>
            <a:endParaRPr lang="en-US"/>
          </a:p>
        </p:txBody>
      </p:sp>
    </p:spTree>
    <p:extLst>
      <p:ext uri="{BB962C8B-B14F-4D97-AF65-F5344CB8AC3E}">
        <p14:creationId xmlns:p14="http://schemas.microsoft.com/office/powerpoint/2010/main" val="1669805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D15E17-1811-444A-93ED-499568C46501}" type="datetimeFigureOut">
              <a:rPr lang="en-US" smtClean="0"/>
              <a:t>4/16/19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E7FB72-B236-9849-ABC8-3C0753C36241}" type="slidenum">
              <a:rPr lang="en-US" smtClean="0"/>
              <a:t>‹#›</a:t>
            </a:fld>
            <a:endParaRPr lang="en-US"/>
          </a:p>
        </p:txBody>
      </p:sp>
    </p:spTree>
    <p:extLst>
      <p:ext uri="{BB962C8B-B14F-4D97-AF65-F5344CB8AC3E}">
        <p14:creationId xmlns:p14="http://schemas.microsoft.com/office/powerpoint/2010/main" val="4141065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D15E17-1811-444A-93ED-499568C46501}" type="datetimeFigureOut">
              <a:rPr lang="en-US" smtClean="0"/>
              <a:t>4/16/19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E7FB72-B236-9849-ABC8-3C0753C36241}" type="slidenum">
              <a:rPr lang="en-US" smtClean="0"/>
              <a:t>‹#›</a:t>
            </a:fld>
            <a:endParaRPr lang="en-US"/>
          </a:p>
        </p:txBody>
      </p:sp>
    </p:spTree>
    <p:extLst>
      <p:ext uri="{BB962C8B-B14F-4D97-AF65-F5344CB8AC3E}">
        <p14:creationId xmlns:p14="http://schemas.microsoft.com/office/powerpoint/2010/main" val="1716386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71301" y="2682240"/>
            <a:ext cx="12976383" cy="9387840"/>
          </a:xfrm>
        </p:spPr>
        <p:txBody>
          <a:bodyPr anchor="b"/>
          <a:lstStyle>
            <a:lvl1pPr>
              <a:defRPr sz="14080"/>
            </a:lvl1pPr>
          </a:lstStyle>
          <a:p>
            <a:r>
              <a:rPr lang="en-US"/>
              <a:t>Click to edit Master title style</a:t>
            </a:r>
            <a:endParaRPr lang="en-US" dirty="0"/>
          </a:p>
        </p:txBody>
      </p:sp>
      <p:sp>
        <p:nvSpPr>
          <p:cNvPr id="3" name="Content Placeholder 2"/>
          <p:cNvSpPr>
            <a:spLocks noGrp="1"/>
          </p:cNvSpPr>
          <p:nvPr>
            <p:ph idx="1"/>
          </p:nvPr>
        </p:nvSpPr>
        <p:spPr>
          <a:xfrm>
            <a:off x="17104520" y="5792902"/>
            <a:ext cx="20368260" cy="28591933"/>
          </a:xfrm>
        </p:spPr>
        <p:txBody>
          <a:bodyPr/>
          <a:lstStyle>
            <a:lvl1pPr>
              <a:defRPr sz="14080"/>
            </a:lvl1pPr>
            <a:lvl2pPr>
              <a:defRPr sz="12320"/>
            </a:lvl2pPr>
            <a:lvl3pPr>
              <a:defRPr sz="10560"/>
            </a:lvl3pPr>
            <a:lvl4pPr>
              <a:defRPr sz="8800"/>
            </a:lvl4pPr>
            <a:lvl5pPr>
              <a:defRPr sz="8800"/>
            </a:lvl5pPr>
            <a:lvl6pPr>
              <a:defRPr sz="8800"/>
            </a:lvl6pPr>
            <a:lvl7pPr>
              <a:defRPr sz="8800"/>
            </a:lvl7pPr>
            <a:lvl8pPr>
              <a:defRPr sz="8800"/>
            </a:lvl8pPr>
            <a:lvl9pPr>
              <a:defRPr sz="8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771301" y="12070080"/>
            <a:ext cx="12976383" cy="22361316"/>
          </a:xfrm>
        </p:spPr>
        <p:txBody>
          <a:bodyPr/>
          <a:lstStyle>
            <a:lvl1pPr marL="0" indent="0">
              <a:buNone/>
              <a:defRPr sz="7040"/>
            </a:lvl1pPr>
            <a:lvl2pPr marL="2011680" indent="0">
              <a:buNone/>
              <a:defRPr sz="6160"/>
            </a:lvl2pPr>
            <a:lvl3pPr marL="4023360" indent="0">
              <a:buNone/>
              <a:defRPr sz="5280"/>
            </a:lvl3pPr>
            <a:lvl4pPr marL="6035040" indent="0">
              <a:buNone/>
              <a:defRPr sz="4400"/>
            </a:lvl4pPr>
            <a:lvl5pPr marL="8046720" indent="0">
              <a:buNone/>
              <a:defRPr sz="4400"/>
            </a:lvl5pPr>
            <a:lvl6pPr marL="10058400" indent="0">
              <a:buNone/>
              <a:defRPr sz="4400"/>
            </a:lvl6pPr>
            <a:lvl7pPr marL="12070080" indent="0">
              <a:buNone/>
              <a:defRPr sz="4400"/>
            </a:lvl7pPr>
            <a:lvl8pPr marL="14081760" indent="0">
              <a:buNone/>
              <a:defRPr sz="4400"/>
            </a:lvl8pPr>
            <a:lvl9pPr marL="16093440" indent="0">
              <a:buNone/>
              <a:defRPr sz="4400"/>
            </a:lvl9pPr>
          </a:lstStyle>
          <a:p>
            <a:pPr lvl="0"/>
            <a:r>
              <a:rPr lang="en-US"/>
              <a:t>Click to edit Master text styles</a:t>
            </a:r>
          </a:p>
        </p:txBody>
      </p:sp>
      <p:sp>
        <p:nvSpPr>
          <p:cNvPr id="5" name="Date Placeholder 4"/>
          <p:cNvSpPr>
            <a:spLocks noGrp="1"/>
          </p:cNvSpPr>
          <p:nvPr>
            <p:ph type="dt" sz="half" idx="10"/>
          </p:nvPr>
        </p:nvSpPr>
        <p:spPr/>
        <p:txBody>
          <a:bodyPr/>
          <a:lstStyle/>
          <a:p>
            <a:fld id="{CED15E17-1811-444A-93ED-499568C46501}" type="datetimeFigureOut">
              <a:rPr lang="en-US" smtClean="0"/>
              <a:t>4/16/19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E7FB72-B236-9849-ABC8-3C0753C36241}" type="slidenum">
              <a:rPr lang="en-US" smtClean="0"/>
              <a:t>‹#›</a:t>
            </a:fld>
            <a:endParaRPr lang="en-US"/>
          </a:p>
        </p:txBody>
      </p:sp>
    </p:spTree>
    <p:extLst>
      <p:ext uri="{BB962C8B-B14F-4D97-AF65-F5344CB8AC3E}">
        <p14:creationId xmlns:p14="http://schemas.microsoft.com/office/powerpoint/2010/main" val="2629512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71301" y="2682240"/>
            <a:ext cx="12976383" cy="9387840"/>
          </a:xfrm>
        </p:spPr>
        <p:txBody>
          <a:bodyPr anchor="b"/>
          <a:lstStyle>
            <a:lvl1pPr>
              <a:defRPr sz="1408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104520" y="5792902"/>
            <a:ext cx="20368260" cy="28591933"/>
          </a:xfrm>
        </p:spPr>
        <p:txBody>
          <a:bodyPr anchor="t"/>
          <a:lstStyle>
            <a:lvl1pPr marL="0" indent="0">
              <a:buNone/>
              <a:defRPr sz="14080"/>
            </a:lvl1pPr>
            <a:lvl2pPr marL="2011680" indent="0">
              <a:buNone/>
              <a:defRPr sz="12320"/>
            </a:lvl2pPr>
            <a:lvl3pPr marL="4023360" indent="0">
              <a:buNone/>
              <a:defRPr sz="10560"/>
            </a:lvl3pPr>
            <a:lvl4pPr marL="6035040" indent="0">
              <a:buNone/>
              <a:defRPr sz="8800"/>
            </a:lvl4pPr>
            <a:lvl5pPr marL="8046720" indent="0">
              <a:buNone/>
              <a:defRPr sz="8800"/>
            </a:lvl5pPr>
            <a:lvl6pPr marL="10058400" indent="0">
              <a:buNone/>
              <a:defRPr sz="8800"/>
            </a:lvl6pPr>
            <a:lvl7pPr marL="12070080" indent="0">
              <a:buNone/>
              <a:defRPr sz="8800"/>
            </a:lvl7pPr>
            <a:lvl8pPr marL="14081760" indent="0">
              <a:buNone/>
              <a:defRPr sz="8800"/>
            </a:lvl8pPr>
            <a:lvl9pPr marL="16093440" indent="0">
              <a:buNone/>
              <a:defRPr sz="8800"/>
            </a:lvl9pPr>
          </a:lstStyle>
          <a:p>
            <a:r>
              <a:rPr lang="en-US"/>
              <a:t>Click icon to add picture</a:t>
            </a:r>
            <a:endParaRPr lang="en-US" dirty="0"/>
          </a:p>
        </p:txBody>
      </p:sp>
      <p:sp>
        <p:nvSpPr>
          <p:cNvPr id="4" name="Text Placeholder 3"/>
          <p:cNvSpPr>
            <a:spLocks noGrp="1"/>
          </p:cNvSpPr>
          <p:nvPr>
            <p:ph type="body" sz="half" idx="2"/>
          </p:nvPr>
        </p:nvSpPr>
        <p:spPr>
          <a:xfrm>
            <a:off x="2771301" y="12070080"/>
            <a:ext cx="12976383" cy="22361316"/>
          </a:xfrm>
        </p:spPr>
        <p:txBody>
          <a:bodyPr/>
          <a:lstStyle>
            <a:lvl1pPr marL="0" indent="0">
              <a:buNone/>
              <a:defRPr sz="7040"/>
            </a:lvl1pPr>
            <a:lvl2pPr marL="2011680" indent="0">
              <a:buNone/>
              <a:defRPr sz="6160"/>
            </a:lvl2pPr>
            <a:lvl3pPr marL="4023360" indent="0">
              <a:buNone/>
              <a:defRPr sz="5280"/>
            </a:lvl3pPr>
            <a:lvl4pPr marL="6035040" indent="0">
              <a:buNone/>
              <a:defRPr sz="4400"/>
            </a:lvl4pPr>
            <a:lvl5pPr marL="8046720" indent="0">
              <a:buNone/>
              <a:defRPr sz="4400"/>
            </a:lvl5pPr>
            <a:lvl6pPr marL="10058400" indent="0">
              <a:buNone/>
              <a:defRPr sz="4400"/>
            </a:lvl6pPr>
            <a:lvl7pPr marL="12070080" indent="0">
              <a:buNone/>
              <a:defRPr sz="4400"/>
            </a:lvl7pPr>
            <a:lvl8pPr marL="14081760" indent="0">
              <a:buNone/>
              <a:defRPr sz="4400"/>
            </a:lvl8pPr>
            <a:lvl9pPr marL="16093440" indent="0">
              <a:buNone/>
              <a:defRPr sz="4400"/>
            </a:lvl9pPr>
          </a:lstStyle>
          <a:p>
            <a:pPr lvl="0"/>
            <a:r>
              <a:rPr lang="en-US"/>
              <a:t>Click to edit Master text styles</a:t>
            </a:r>
          </a:p>
        </p:txBody>
      </p:sp>
      <p:sp>
        <p:nvSpPr>
          <p:cNvPr id="5" name="Date Placeholder 4"/>
          <p:cNvSpPr>
            <a:spLocks noGrp="1"/>
          </p:cNvSpPr>
          <p:nvPr>
            <p:ph type="dt" sz="half" idx="10"/>
          </p:nvPr>
        </p:nvSpPr>
        <p:spPr/>
        <p:txBody>
          <a:bodyPr/>
          <a:lstStyle/>
          <a:p>
            <a:fld id="{CED15E17-1811-444A-93ED-499568C46501}" type="datetimeFigureOut">
              <a:rPr lang="en-US" smtClean="0"/>
              <a:t>4/16/19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E7FB72-B236-9849-ABC8-3C0753C36241}" type="slidenum">
              <a:rPr lang="en-US" smtClean="0"/>
              <a:t>‹#›</a:t>
            </a:fld>
            <a:endParaRPr lang="en-US"/>
          </a:p>
        </p:txBody>
      </p:sp>
    </p:spTree>
    <p:extLst>
      <p:ext uri="{BB962C8B-B14F-4D97-AF65-F5344CB8AC3E}">
        <p14:creationId xmlns:p14="http://schemas.microsoft.com/office/powerpoint/2010/main" val="2794616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66060" y="2142076"/>
            <a:ext cx="34701480" cy="7776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766060" y="10710333"/>
            <a:ext cx="34701480" cy="255278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66060" y="37290595"/>
            <a:ext cx="9052560" cy="2142067"/>
          </a:xfrm>
          <a:prstGeom prst="rect">
            <a:avLst/>
          </a:prstGeom>
        </p:spPr>
        <p:txBody>
          <a:bodyPr vert="horz" lIns="91440" tIns="45720" rIns="91440" bIns="45720" rtlCol="0" anchor="ctr"/>
          <a:lstStyle>
            <a:lvl1pPr algn="l">
              <a:defRPr sz="5280">
                <a:solidFill>
                  <a:schemeClr val="tx1">
                    <a:tint val="75000"/>
                  </a:schemeClr>
                </a:solidFill>
              </a:defRPr>
            </a:lvl1pPr>
          </a:lstStyle>
          <a:p>
            <a:fld id="{CED15E17-1811-444A-93ED-499568C46501}" type="datetimeFigureOut">
              <a:rPr lang="en-US" smtClean="0"/>
              <a:t>4/16/19</a:t>
            </a:fld>
            <a:endParaRPr lang="en-US"/>
          </a:p>
        </p:txBody>
      </p:sp>
      <p:sp>
        <p:nvSpPr>
          <p:cNvPr id="5" name="Footer Placeholder 4"/>
          <p:cNvSpPr>
            <a:spLocks noGrp="1"/>
          </p:cNvSpPr>
          <p:nvPr>
            <p:ph type="ftr" sz="quarter" idx="3"/>
          </p:nvPr>
        </p:nvSpPr>
        <p:spPr>
          <a:xfrm>
            <a:off x="13327380" y="37290595"/>
            <a:ext cx="13578840" cy="2142067"/>
          </a:xfrm>
          <a:prstGeom prst="rect">
            <a:avLst/>
          </a:prstGeom>
        </p:spPr>
        <p:txBody>
          <a:bodyPr vert="horz" lIns="91440" tIns="45720" rIns="91440" bIns="45720" rtlCol="0" anchor="ctr"/>
          <a:lstStyle>
            <a:lvl1pPr algn="ctr">
              <a:defRPr sz="52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8414980" y="37290595"/>
            <a:ext cx="9052560" cy="2142067"/>
          </a:xfrm>
          <a:prstGeom prst="rect">
            <a:avLst/>
          </a:prstGeom>
        </p:spPr>
        <p:txBody>
          <a:bodyPr vert="horz" lIns="91440" tIns="45720" rIns="91440" bIns="45720" rtlCol="0" anchor="ctr"/>
          <a:lstStyle>
            <a:lvl1pPr algn="r">
              <a:defRPr sz="5280">
                <a:solidFill>
                  <a:schemeClr val="tx1">
                    <a:tint val="75000"/>
                  </a:schemeClr>
                </a:solidFill>
              </a:defRPr>
            </a:lvl1pPr>
          </a:lstStyle>
          <a:p>
            <a:fld id="{4DE7FB72-B236-9849-ABC8-3C0753C36241}" type="slidenum">
              <a:rPr lang="en-US" smtClean="0"/>
              <a:t>‹#›</a:t>
            </a:fld>
            <a:endParaRPr lang="en-US"/>
          </a:p>
        </p:txBody>
      </p:sp>
    </p:spTree>
    <p:extLst>
      <p:ext uri="{BB962C8B-B14F-4D97-AF65-F5344CB8AC3E}">
        <p14:creationId xmlns:p14="http://schemas.microsoft.com/office/powerpoint/2010/main" val="25956179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023360" rtl="0" eaLnBrk="1" latinLnBrk="0" hangingPunct="1">
        <a:lnSpc>
          <a:spcPct val="90000"/>
        </a:lnSpc>
        <a:spcBef>
          <a:spcPct val="0"/>
        </a:spcBef>
        <a:buNone/>
        <a:defRPr sz="19360" kern="1200">
          <a:solidFill>
            <a:schemeClr val="tx1"/>
          </a:solidFill>
          <a:latin typeface="+mj-lt"/>
          <a:ea typeface="+mj-ea"/>
          <a:cs typeface="+mj-cs"/>
        </a:defRPr>
      </a:lvl1pPr>
    </p:titleStyle>
    <p:bodyStyle>
      <a:lvl1pPr marL="1005840" indent="-1005840" algn="l" defTabSz="4023360" rtl="0" eaLnBrk="1" latinLnBrk="0" hangingPunct="1">
        <a:lnSpc>
          <a:spcPct val="90000"/>
        </a:lnSpc>
        <a:spcBef>
          <a:spcPts val="4400"/>
        </a:spcBef>
        <a:buFont typeface="Arial" panose="020B0604020202020204" pitchFamily="34" charset="0"/>
        <a:buChar char="•"/>
        <a:defRPr sz="12320" kern="1200">
          <a:solidFill>
            <a:schemeClr val="tx1"/>
          </a:solidFill>
          <a:latin typeface="+mn-lt"/>
          <a:ea typeface="+mn-ea"/>
          <a:cs typeface="+mn-cs"/>
        </a:defRPr>
      </a:lvl1pPr>
      <a:lvl2pPr marL="3017520" indent="-1005840" algn="l" defTabSz="4023360" rtl="0" eaLnBrk="1" latinLnBrk="0" hangingPunct="1">
        <a:lnSpc>
          <a:spcPct val="90000"/>
        </a:lnSpc>
        <a:spcBef>
          <a:spcPts val="2200"/>
        </a:spcBef>
        <a:buFont typeface="Arial" panose="020B0604020202020204" pitchFamily="34" charset="0"/>
        <a:buChar char="•"/>
        <a:defRPr sz="10560" kern="1200">
          <a:solidFill>
            <a:schemeClr val="tx1"/>
          </a:solidFill>
          <a:latin typeface="+mn-lt"/>
          <a:ea typeface="+mn-ea"/>
          <a:cs typeface="+mn-cs"/>
        </a:defRPr>
      </a:lvl2pPr>
      <a:lvl3pPr marL="5029200" indent="-1005840" algn="l" defTabSz="4023360" rtl="0" eaLnBrk="1" latinLnBrk="0" hangingPunct="1">
        <a:lnSpc>
          <a:spcPct val="90000"/>
        </a:lnSpc>
        <a:spcBef>
          <a:spcPts val="2200"/>
        </a:spcBef>
        <a:buFont typeface="Arial" panose="020B0604020202020204" pitchFamily="34" charset="0"/>
        <a:buChar char="•"/>
        <a:defRPr sz="8800" kern="1200">
          <a:solidFill>
            <a:schemeClr val="tx1"/>
          </a:solidFill>
          <a:latin typeface="+mn-lt"/>
          <a:ea typeface="+mn-ea"/>
          <a:cs typeface="+mn-cs"/>
        </a:defRPr>
      </a:lvl3pPr>
      <a:lvl4pPr marL="704088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4pPr>
      <a:lvl5pPr marL="905256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5pPr>
      <a:lvl6pPr marL="1106424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6pPr>
      <a:lvl7pPr marL="1307592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7pPr>
      <a:lvl8pPr marL="1508760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8pPr>
      <a:lvl9pPr marL="1709928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9pPr>
    </p:bodyStyle>
    <p:otherStyle>
      <a:defPPr>
        <a:defRPr lang="en-US"/>
      </a:defPPr>
      <a:lvl1pPr marL="0" algn="l" defTabSz="4023360" rtl="0" eaLnBrk="1" latinLnBrk="0" hangingPunct="1">
        <a:defRPr sz="7920" kern="1200">
          <a:solidFill>
            <a:schemeClr val="tx1"/>
          </a:solidFill>
          <a:latin typeface="+mn-lt"/>
          <a:ea typeface="+mn-ea"/>
          <a:cs typeface="+mn-cs"/>
        </a:defRPr>
      </a:lvl1pPr>
      <a:lvl2pPr marL="2011680" algn="l" defTabSz="4023360" rtl="0" eaLnBrk="1" latinLnBrk="0" hangingPunct="1">
        <a:defRPr sz="7920" kern="1200">
          <a:solidFill>
            <a:schemeClr val="tx1"/>
          </a:solidFill>
          <a:latin typeface="+mn-lt"/>
          <a:ea typeface="+mn-ea"/>
          <a:cs typeface="+mn-cs"/>
        </a:defRPr>
      </a:lvl2pPr>
      <a:lvl3pPr marL="4023360" algn="l" defTabSz="4023360" rtl="0" eaLnBrk="1" latinLnBrk="0" hangingPunct="1">
        <a:defRPr sz="7920" kern="1200">
          <a:solidFill>
            <a:schemeClr val="tx1"/>
          </a:solidFill>
          <a:latin typeface="+mn-lt"/>
          <a:ea typeface="+mn-ea"/>
          <a:cs typeface="+mn-cs"/>
        </a:defRPr>
      </a:lvl3pPr>
      <a:lvl4pPr marL="6035040" algn="l" defTabSz="4023360" rtl="0" eaLnBrk="1" latinLnBrk="0" hangingPunct="1">
        <a:defRPr sz="7920" kern="1200">
          <a:solidFill>
            <a:schemeClr val="tx1"/>
          </a:solidFill>
          <a:latin typeface="+mn-lt"/>
          <a:ea typeface="+mn-ea"/>
          <a:cs typeface="+mn-cs"/>
        </a:defRPr>
      </a:lvl4pPr>
      <a:lvl5pPr marL="8046720" algn="l" defTabSz="4023360" rtl="0" eaLnBrk="1" latinLnBrk="0" hangingPunct="1">
        <a:defRPr sz="7920" kern="1200">
          <a:solidFill>
            <a:schemeClr val="tx1"/>
          </a:solidFill>
          <a:latin typeface="+mn-lt"/>
          <a:ea typeface="+mn-ea"/>
          <a:cs typeface="+mn-cs"/>
        </a:defRPr>
      </a:lvl5pPr>
      <a:lvl6pPr marL="10058400" algn="l" defTabSz="4023360" rtl="0" eaLnBrk="1" latinLnBrk="0" hangingPunct="1">
        <a:defRPr sz="7920" kern="1200">
          <a:solidFill>
            <a:schemeClr val="tx1"/>
          </a:solidFill>
          <a:latin typeface="+mn-lt"/>
          <a:ea typeface="+mn-ea"/>
          <a:cs typeface="+mn-cs"/>
        </a:defRPr>
      </a:lvl6pPr>
      <a:lvl7pPr marL="12070080" algn="l" defTabSz="4023360" rtl="0" eaLnBrk="1" latinLnBrk="0" hangingPunct="1">
        <a:defRPr sz="7920" kern="1200">
          <a:solidFill>
            <a:schemeClr val="tx1"/>
          </a:solidFill>
          <a:latin typeface="+mn-lt"/>
          <a:ea typeface="+mn-ea"/>
          <a:cs typeface="+mn-cs"/>
        </a:defRPr>
      </a:lvl7pPr>
      <a:lvl8pPr marL="14081760" algn="l" defTabSz="4023360" rtl="0" eaLnBrk="1" latinLnBrk="0" hangingPunct="1">
        <a:defRPr sz="7920" kern="1200">
          <a:solidFill>
            <a:schemeClr val="tx1"/>
          </a:solidFill>
          <a:latin typeface="+mn-lt"/>
          <a:ea typeface="+mn-ea"/>
          <a:cs typeface="+mn-cs"/>
        </a:defRPr>
      </a:lvl8pPr>
      <a:lvl9pPr marL="16093440" algn="l" defTabSz="4023360" rtl="0" eaLnBrk="1" latinLnBrk="0" hangingPunct="1">
        <a:defRPr sz="7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10.png"/><Relationship Id="rId18" Type="http://schemas.openxmlformats.org/officeDocument/2006/relationships/image" Target="../media/image15.gif"/><Relationship Id="rId3" Type="http://schemas.openxmlformats.org/officeDocument/2006/relationships/image" Target="../media/image1.jpeg"/><Relationship Id="rId21" Type="http://schemas.openxmlformats.org/officeDocument/2006/relationships/image" Target="../media/image18.png"/><Relationship Id="rId7" Type="http://schemas.openxmlformats.org/officeDocument/2006/relationships/image" Target="../media/image5.png"/><Relationship Id="rId12" Type="http://schemas.microsoft.com/office/2007/relationships/hdphoto" Target="../media/hdphoto1.wdp"/><Relationship Id="rId17" Type="http://schemas.openxmlformats.org/officeDocument/2006/relationships/image" Target="../media/image14.png"/><Relationship Id="rId25" Type="http://schemas.openxmlformats.org/officeDocument/2006/relationships/image" Target="../media/image22.png"/><Relationship Id="rId2" Type="http://schemas.openxmlformats.org/officeDocument/2006/relationships/notesSlide" Target="../notesSlides/notesSlide1.xml"/><Relationship Id="rId16" Type="http://schemas.openxmlformats.org/officeDocument/2006/relationships/image" Target="../media/image13.jpg"/><Relationship Id="rId20" Type="http://schemas.openxmlformats.org/officeDocument/2006/relationships/image" Target="../media/image17.emf"/><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1.gif"/><Relationship Id="rId5" Type="http://schemas.openxmlformats.org/officeDocument/2006/relationships/image" Target="../media/image3.png"/><Relationship Id="rId15" Type="http://schemas.openxmlformats.org/officeDocument/2006/relationships/image" Target="../media/image12.png"/><Relationship Id="rId23" Type="http://schemas.openxmlformats.org/officeDocument/2006/relationships/image" Target="../media/image20.emf"/><Relationship Id="rId10" Type="http://schemas.openxmlformats.org/officeDocument/2006/relationships/image" Target="../media/image8.jpg"/><Relationship Id="rId19" Type="http://schemas.openxmlformats.org/officeDocument/2006/relationships/image" Target="../media/image16.emf"/><Relationship Id="rId4" Type="http://schemas.openxmlformats.org/officeDocument/2006/relationships/image" Target="../media/image2.emf"/><Relationship Id="rId9" Type="http://schemas.openxmlformats.org/officeDocument/2006/relationships/image" Target="../media/image7.jpg"/><Relationship Id="rId14" Type="http://schemas.openxmlformats.org/officeDocument/2006/relationships/image" Target="../media/image11.png"/><Relationship Id="rId22"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A95E9F-6CB5-944F-B6B8-193EEB5EA4A4}"/>
              </a:ext>
            </a:extLst>
          </p:cNvPr>
          <p:cNvSpPr/>
          <p:nvPr/>
        </p:nvSpPr>
        <p:spPr>
          <a:xfrm>
            <a:off x="2618510" y="1165762"/>
            <a:ext cx="34996581" cy="2800767"/>
          </a:xfrm>
          <a:prstGeom prst="rect">
            <a:avLst/>
          </a:prstGeom>
        </p:spPr>
        <p:txBody>
          <a:bodyPr wrap="square">
            <a:spAutoFit/>
          </a:bodyPr>
          <a:lstStyle/>
          <a:p>
            <a:pPr algn="ctr"/>
            <a:r>
              <a:rPr lang="en-US" sz="8800" b="1" dirty="0">
                <a:latin typeface="Arial" panose="020B0604020202020204" pitchFamily="34" charset="0"/>
                <a:cs typeface="Arial" panose="020B0604020202020204" pitchFamily="34" charset="0"/>
              </a:rPr>
              <a:t>Temperature-influenced protein network differences in the Pacific oyster (</a:t>
            </a:r>
            <a:r>
              <a:rPr lang="en-US" sz="8800" b="1" i="1" dirty="0" err="1">
                <a:latin typeface="Arial" panose="020B0604020202020204" pitchFamily="34" charset="0"/>
                <a:cs typeface="Arial" panose="020B0604020202020204" pitchFamily="34" charset="0"/>
              </a:rPr>
              <a:t>Crassostrea</a:t>
            </a:r>
            <a:r>
              <a:rPr lang="en-US" sz="8800" b="1" i="1" dirty="0">
                <a:latin typeface="Arial" panose="020B0604020202020204" pitchFamily="34" charset="0"/>
                <a:cs typeface="Arial" panose="020B0604020202020204" pitchFamily="34" charset="0"/>
              </a:rPr>
              <a:t> </a:t>
            </a:r>
            <a:r>
              <a:rPr lang="en-US" sz="8800" b="1" i="1" dirty="0" err="1">
                <a:latin typeface="Arial" panose="020B0604020202020204" pitchFamily="34" charset="0"/>
                <a:cs typeface="Arial" panose="020B0604020202020204" pitchFamily="34" charset="0"/>
              </a:rPr>
              <a:t>gigas</a:t>
            </a:r>
            <a:r>
              <a:rPr lang="en-US" sz="8800" b="1" dirty="0">
                <a:latin typeface="Arial" panose="020B0604020202020204" pitchFamily="34" charset="0"/>
                <a:cs typeface="Arial" panose="020B0604020202020204" pitchFamily="34" charset="0"/>
              </a:rPr>
              <a:t>) during larval development</a:t>
            </a:r>
            <a:endParaRPr lang="en-US" sz="11500" dirty="0">
              <a:latin typeface="Arial" panose="020B0604020202020204" pitchFamily="34" charset="0"/>
              <a:ea typeface="Arial" charset="0"/>
              <a:cs typeface="Arial" panose="020B0604020202020204" pitchFamily="34" charset="0"/>
            </a:endParaRPr>
          </a:p>
        </p:txBody>
      </p:sp>
      <p:sp>
        <p:nvSpPr>
          <p:cNvPr id="5" name="Rectangle 4">
            <a:extLst>
              <a:ext uri="{FF2B5EF4-FFF2-40B4-BE49-F238E27FC236}">
                <a16:creationId xmlns:a16="http://schemas.microsoft.com/office/drawing/2014/main" id="{E1D7A17A-1BBD-314E-8B76-B86D221B7612}"/>
              </a:ext>
            </a:extLst>
          </p:cNvPr>
          <p:cNvSpPr/>
          <p:nvPr/>
        </p:nvSpPr>
        <p:spPr>
          <a:xfrm>
            <a:off x="6172200" y="4293715"/>
            <a:ext cx="29306520" cy="2015936"/>
          </a:xfrm>
          <a:prstGeom prst="rect">
            <a:avLst/>
          </a:prstGeom>
        </p:spPr>
        <p:txBody>
          <a:bodyPr wrap="square">
            <a:spAutoFit/>
          </a:bodyPr>
          <a:lstStyle/>
          <a:p>
            <a:pPr algn="ctr">
              <a:spcAft>
                <a:spcPts val="600"/>
              </a:spcAft>
            </a:pPr>
            <a:r>
              <a:rPr lang="en-US" sz="4800" b="1" u="sng" dirty="0">
                <a:latin typeface="Arial" charset="0"/>
                <a:ea typeface="Arial" charset="0"/>
                <a:cs typeface="Arial" charset="0"/>
              </a:rPr>
              <a:t>Shelly A. Trigg</a:t>
            </a:r>
            <a:r>
              <a:rPr lang="en-US" sz="4800" b="1" u="sng" baseline="30000" dirty="0">
                <a:latin typeface="Arial" charset="0"/>
                <a:ea typeface="Arial" charset="0"/>
                <a:cs typeface="Arial" charset="0"/>
              </a:rPr>
              <a:t>1</a:t>
            </a:r>
            <a:r>
              <a:rPr lang="en-US" sz="4800" dirty="0">
                <a:latin typeface="Arial" charset="0"/>
                <a:ea typeface="Arial" charset="0"/>
                <a:cs typeface="Arial" charset="0"/>
              </a:rPr>
              <a:t>, Kaitlyn R. Mitchell</a:t>
            </a:r>
            <a:r>
              <a:rPr lang="en-US" sz="4800" baseline="30000" dirty="0">
                <a:latin typeface="Arial" charset="0"/>
                <a:ea typeface="Arial" charset="0"/>
                <a:cs typeface="Arial" charset="0"/>
              </a:rPr>
              <a:t>1</a:t>
            </a:r>
            <a:r>
              <a:rPr lang="en-US" sz="4800" dirty="0">
                <a:latin typeface="Arial" charset="0"/>
                <a:ea typeface="Arial" charset="0"/>
                <a:cs typeface="Arial" charset="0"/>
              </a:rPr>
              <a:t>, Rhonda Elliot</a:t>
            </a:r>
            <a:r>
              <a:rPr lang="en-US" sz="4800" baseline="30000" dirty="0">
                <a:latin typeface="Arial" charset="0"/>
                <a:ea typeface="Arial" charset="0"/>
                <a:cs typeface="Arial" charset="0"/>
              </a:rPr>
              <a:t>1</a:t>
            </a:r>
            <a:r>
              <a:rPr lang="en-US" sz="4800" dirty="0">
                <a:latin typeface="Arial" charset="0"/>
                <a:ea typeface="Arial" charset="0"/>
                <a:cs typeface="Arial" charset="0"/>
              </a:rPr>
              <a:t>, Emma Timmins-Schiffman</a:t>
            </a:r>
            <a:r>
              <a:rPr lang="en-US" sz="4800" baseline="30000" dirty="0">
                <a:latin typeface="Arial" charset="0"/>
                <a:ea typeface="Arial" charset="0"/>
                <a:cs typeface="Arial" charset="0"/>
              </a:rPr>
              <a:t>2</a:t>
            </a:r>
            <a:r>
              <a:rPr lang="en-US" sz="4800" dirty="0">
                <a:latin typeface="Arial" charset="0"/>
                <a:ea typeface="Arial" charset="0"/>
                <a:cs typeface="Arial" charset="0"/>
              </a:rPr>
              <a:t>, and Steven B. Roberts</a:t>
            </a:r>
            <a:r>
              <a:rPr lang="en-US" sz="4800" baseline="30000" dirty="0">
                <a:latin typeface="Arial" charset="0"/>
                <a:ea typeface="Arial" charset="0"/>
                <a:cs typeface="Arial" charset="0"/>
              </a:rPr>
              <a:t>1</a:t>
            </a:r>
            <a:endParaRPr lang="en-US" sz="4800" dirty="0">
              <a:latin typeface="Arial" charset="0"/>
              <a:ea typeface="Arial" charset="0"/>
              <a:cs typeface="Arial" charset="0"/>
            </a:endParaRPr>
          </a:p>
          <a:p>
            <a:pPr algn="ctr"/>
            <a:endParaRPr lang="en-US" sz="1200" dirty="0">
              <a:latin typeface="Arial" charset="0"/>
              <a:ea typeface="Arial" charset="0"/>
              <a:cs typeface="Arial" charset="0"/>
            </a:endParaRPr>
          </a:p>
          <a:p>
            <a:r>
              <a:rPr lang="en-US" sz="2000" baseline="30000" dirty="0">
                <a:latin typeface="Arial" charset="0"/>
                <a:ea typeface="Arial" charset="0"/>
                <a:cs typeface="Arial" charset="0"/>
              </a:rPr>
              <a:t>1</a:t>
            </a:r>
            <a:r>
              <a:rPr lang="en-US" sz="2000" dirty="0">
                <a:latin typeface="Arial" charset="0"/>
                <a:ea typeface="Arial" charset="0"/>
                <a:cs typeface="Arial" charset="0"/>
              </a:rPr>
              <a:t>School of Aquatic and Fishery Sciences, University of Washington, Seattle, Washington, USA</a:t>
            </a:r>
          </a:p>
          <a:p>
            <a:r>
              <a:rPr lang="en-US" sz="2000" baseline="30000" dirty="0">
                <a:latin typeface="Arial" charset="0"/>
                <a:ea typeface="Arial" charset="0"/>
                <a:cs typeface="Arial" charset="0"/>
              </a:rPr>
              <a:t>2</a:t>
            </a:r>
            <a:r>
              <a:rPr lang="en-US" sz="2000" dirty="0">
                <a:latin typeface="Arial" charset="0"/>
                <a:ea typeface="Arial" charset="0"/>
                <a:cs typeface="Arial" charset="0"/>
              </a:rPr>
              <a:t>Taylor Shellfish Hatchery, Taylor Shellfish Company, </a:t>
            </a:r>
            <a:r>
              <a:rPr lang="en-US" sz="2000" dirty="0" err="1">
                <a:latin typeface="Arial" charset="0"/>
                <a:ea typeface="Arial" charset="0"/>
                <a:cs typeface="Arial" charset="0"/>
              </a:rPr>
              <a:t>Quilcene</a:t>
            </a:r>
            <a:r>
              <a:rPr lang="en-US" sz="2000" dirty="0">
                <a:latin typeface="Arial" charset="0"/>
                <a:ea typeface="Arial" charset="0"/>
                <a:cs typeface="Arial" charset="0"/>
              </a:rPr>
              <a:t>, Washington, USA</a:t>
            </a:r>
          </a:p>
          <a:p>
            <a:r>
              <a:rPr lang="en-US" sz="2000" baseline="30000" dirty="0">
                <a:latin typeface="Arial" charset="0"/>
                <a:ea typeface="Arial" charset="0"/>
                <a:cs typeface="Arial" charset="0"/>
              </a:rPr>
              <a:t>3</a:t>
            </a:r>
            <a:r>
              <a:rPr lang="en-US" sz="2000" dirty="0">
                <a:latin typeface="Arial" charset="0"/>
                <a:ea typeface="Arial" charset="0"/>
                <a:cs typeface="Arial" charset="0"/>
              </a:rPr>
              <a:t>Department of Genome Sciences, University of Washington, Seattle, Washington, USA</a:t>
            </a:r>
            <a:endParaRPr lang="en-US" sz="2000" baseline="30000" dirty="0">
              <a:latin typeface="Arial" charset="0"/>
              <a:ea typeface="Arial" charset="0"/>
              <a:cs typeface="Arial" charset="0"/>
            </a:endParaRPr>
          </a:p>
        </p:txBody>
      </p:sp>
      <p:pic>
        <p:nvPicPr>
          <p:cNvPr id="6" name="Picture 5">
            <a:extLst>
              <a:ext uri="{FF2B5EF4-FFF2-40B4-BE49-F238E27FC236}">
                <a16:creationId xmlns:a16="http://schemas.microsoft.com/office/drawing/2014/main" id="{E83A964B-D8DD-8944-B9A3-79C8C3712AE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749898" y="4109650"/>
            <a:ext cx="2332677" cy="2671818"/>
          </a:xfrm>
          <a:prstGeom prst="rect">
            <a:avLst/>
          </a:prstGeom>
        </p:spPr>
      </p:pic>
      <p:pic>
        <p:nvPicPr>
          <p:cNvPr id="8" name="Picture 7">
            <a:extLst>
              <a:ext uri="{FF2B5EF4-FFF2-40B4-BE49-F238E27FC236}">
                <a16:creationId xmlns:a16="http://schemas.microsoft.com/office/drawing/2014/main" id="{F883B31B-65C2-0241-992F-3765F2A8D398}"/>
              </a:ext>
            </a:extLst>
          </p:cNvPr>
          <p:cNvPicPr>
            <a:picLocks noChangeAspect="1"/>
          </p:cNvPicPr>
          <p:nvPr/>
        </p:nvPicPr>
        <p:blipFill>
          <a:blip r:embed="rId4"/>
          <a:stretch>
            <a:fillRect/>
          </a:stretch>
        </p:blipFill>
        <p:spPr>
          <a:xfrm>
            <a:off x="36539338" y="1113924"/>
            <a:ext cx="3276856" cy="1629275"/>
          </a:xfrm>
          <a:prstGeom prst="rect">
            <a:avLst/>
          </a:prstGeom>
        </p:spPr>
      </p:pic>
      <p:pic>
        <p:nvPicPr>
          <p:cNvPr id="10" name="Picture 9">
            <a:extLst>
              <a:ext uri="{FF2B5EF4-FFF2-40B4-BE49-F238E27FC236}">
                <a16:creationId xmlns:a16="http://schemas.microsoft.com/office/drawing/2014/main" id="{E9E682FF-F5CB-274A-B3AD-D05BA6F14087}"/>
              </a:ext>
            </a:extLst>
          </p:cNvPr>
          <p:cNvPicPr>
            <a:picLocks noChangeAspect="1"/>
          </p:cNvPicPr>
          <p:nvPr/>
        </p:nvPicPr>
        <p:blipFill rotWithShape="1">
          <a:blip r:embed="rId5"/>
          <a:srcRect l="904" r="2794" b="3515"/>
          <a:stretch/>
        </p:blipFill>
        <p:spPr>
          <a:xfrm>
            <a:off x="215595" y="1174133"/>
            <a:ext cx="1423210" cy="2345856"/>
          </a:xfrm>
          <a:prstGeom prst="rect">
            <a:avLst/>
          </a:prstGeom>
        </p:spPr>
      </p:pic>
      <p:grpSp>
        <p:nvGrpSpPr>
          <p:cNvPr id="35" name="Group 34">
            <a:extLst>
              <a:ext uri="{FF2B5EF4-FFF2-40B4-BE49-F238E27FC236}">
                <a16:creationId xmlns:a16="http://schemas.microsoft.com/office/drawing/2014/main" id="{1F616253-6D9C-404B-BA0D-8F7DEBD9557E}"/>
              </a:ext>
            </a:extLst>
          </p:cNvPr>
          <p:cNvGrpSpPr/>
          <p:nvPr/>
        </p:nvGrpSpPr>
        <p:grpSpPr>
          <a:xfrm>
            <a:off x="1568882" y="1079396"/>
            <a:ext cx="2359463" cy="2263805"/>
            <a:chOff x="1764824" y="1046739"/>
            <a:chExt cx="2359463" cy="2263805"/>
          </a:xfrm>
        </p:grpSpPr>
        <p:pic>
          <p:nvPicPr>
            <p:cNvPr id="12" name="Picture 11">
              <a:extLst>
                <a:ext uri="{FF2B5EF4-FFF2-40B4-BE49-F238E27FC236}">
                  <a16:creationId xmlns:a16="http://schemas.microsoft.com/office/drawing/2014/main" id="{A6E7FAE2-787D-3E4A-B723-530C846EDDAD}"/>
                </a:ext>
              </a:extLst>
            </p:cNvPr>
            <p:cNvPicPr>
              <a:picLocks noChangeAspect="1"/>
            </p:cNvPicPr>
            <p:nvPr/>
          </p:nvPicPr>
          <p:blipFill>
            <a:blip r:embed="rId6"/>
            <a:stretch>
              <a:fillRect/>
            </a:stretch>
          </p:blipFill>
          <p:spPr>
            <a:xfrm>
              <a:off x="2000384" y="1046739"/>
              <a:ext cx="2123903" cy="1858415"/>
            </a:xfrm>
            <a:prstGeom prst="rect">
              <a:avLst/>
            </a:prstGeom>
          </p:spPr>
        </p:pic>
        <p:sp>
          <p:nvSpPr>
            <p:cNvPr id="13" name="TextBox 12">
              <a:extLst>
                <a:ext uri="{FF2B5EF4-FFF2-40B4-BE49-F238E27FC236}">
                  <a16:creationId xmlns:a16="http://schemas.microsoft.com/office/drawing/2014/main" id="{78A96DC6-7AC5-CF41-BF85-F369D78543F4}"/>
                </a:ext>
              </a:extLst>
            </p:cNvPr>
            <p:cNvSpPr txBox="1"/>
            <p:nvPr/>
          </p:nvSpPr>
          <p:spPr>
            <a:xfrm>
              <a:off x="1764824" y="2910434"/>
              <a:ext cx="2279732" cy="400110"/>
            </a:xfrm>
            <a:prstGeom prst="rect">
              <a:avLst/>
            </a:prstGeom>
            <a:noFill/>
          </p:spPr>
          <p:txBody>
            <a:bodyPr wrap="square" rtlCol="0">
              <a:spAutoFit/>
            </a:bodyPr>
            <a:lstStyle/>
            <a:p>
              <a:pPr algn="ctr"/>
              <a:r>
                <a:rPr lang="en-US" sz="2000" b="1" dirty="0">
                  <a:solidFill>
                    <a:schemeClr val="bg2">
                      <a:lumMod val="50000"/>
                    </a:schemeClr>
                  </a:solidFill>
                  <a:latin typeface="Arial Black" panose="020B0604020202020204" pitchFamily="34" charset="0"/>
                  <a:cs typeface="Arial Black" panose="020B0604020202020204" pitchFamily="34" charset="0"/>
                </a:rPr>
                <a:t>Roberts Lab</a:t>
              </a:r>
            </a:p>
          </p:txBody>
        </p:sp>
      </p:grpSp>
      <p:sp>
        <p:nvSpPr>
          <p:cNvPr id="14" name="Rectangle 13">
            <a:extLst>
              <a:ext uri="{FF2B5EF4-FFF2-40B4-BE49-F238E27FC236}">
                <a16:creationId xmlns:a16="http://schemas.microsoft.com/office/drawing/2014/main" id="{7D04421E-9EEC-2B4A-A29A-E46D1FE70C7F}"/>
              </a:ext>
            </a:extLst>
          </p:cNvPr>
          <p:cNvSpPr/>
          <p:nvPr/>
        </p:nvSpPr>
        <p:spPr>
          <a:xfrm>
            <a:off x="13460412" y="7221310"/>
            <a:ext cx="26434875" cy="32874252"/>
          </a:xfrm>
          <a:prstGeom prst="rect">
            <a:avLst/>
          </a:prstGeom>
          <a:solidFill>
            <a:srgbClr val="1E94EC"/>
          </a:solidFill>
          <a:ln>
            <a:solidFill>
              <a:srgbClr val="000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776"/>
          </a:p>
        </p:txBody>
      </p:sp>
      <p:sp>
        <p:nvSpPr>
          <p:cNvPr id="18" name="Rectangle 17">
            <a:extLst>
              <a:ext uri="{FF2B5EF4-FFF2-40B4-BE49-F238E27FC236}">
                <a16:creationId xmlns:a16="http://schemas.microsoft.com/office/drawing/2014/main" id="{EBAC6377-C75C-6748-B725-FAC57FF93B60}"/>
              </a:ext>
            </a:extLst>
          </p:cNvPr>
          <p:cNvSpPr/>
          <p:nvPr/>
        </p:nvSpPr>
        <p:spPr>
          <a:xfrm>
            <a:off x="301512" y="16489260"/>
            <a:ext cx="13000767" cy="18693369"/>
          </a:xfrm>
          <a:prstGeom prst="rect">
            <a:avLst/>
          </a:prstGeom>
          <a:solidFill>
            <a:srgbClr val="1E94EC"/>
          </a:solidFill>
          <a:ln>
            <a:solidFill>
              <a:srgbClr val="000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776"/>
          </a:p>
        </p:txBody>
      </p:sp>
      <p:sp>
        <p:nvSpPr>
          <p:cNvPr id="19" name="Rectangle 18">
            <a:extLst>
              <a:ext uri="{FF2B5EF4-FFF2-40B4-BE49-F238E27FC236}">
                <a16:creationId xmlns:a16="http://schemas.microsoft.com/office/drawing/2014/main" id="{11640A4D-1A19-E64E-AFEE-71C05FE63957}"/>
              </a:ext>
            </a:extLst>
          </p:cNvPr>
          <p:cNvSpPr/>
          <p:nvPr/>
        </p:nvSpPr>
        <p:spPr>
          <a:xfrm rot="5400000">
            <a:off x="-1934061" y="19979225"/>
            <a:ext cx="17460685" cy="12510693"/>
          </a:xfrm>
          <a:prstGeom prst="rect">
            <a:avLst/>
          </a:prstGeom>
          <a:solidFill>
            <a:schemeClr val="bg1"/>
          </a:solidFill>
          <a:ln>
            <a:solidFill>
              <a:srgbClr val="000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776"/>
          </a:p>
        </p:txBody>
      </p:sp>
      <p:sp>
        <p:nvSpPr>
          <p:cNvPr id="20" name="Rectangle 19">
            <a:extLst>
              <a:ext uri="{FF2B5EF4-FFF2-40B4-BE49-F238E27FC236}">
                <a16:creationId xmlns:a16="http://schemas.microsoft.com/office/drawing/2014/main" id="{B4D8EBCD-CEFC-8C42-8899-70394B057227}"/>
              </a:ext>
            </a:extLst>
          </p:cNvPr>
          <p:cNvSpPr/>
          <p:nvPr/>
        </p:nvSpPr>
        <p:spPr>
          <a:xfrm rot="5400000">
            <a:off x="6385113" y="10403682"/>
            <a:ext cx="822960" cy="13011369"/>
          </a:xfrm>
          <a:prstGeom prst="rect">
            <a:avLst/>
          </a:prstGeom>
          <a:solidFill>
            <a:schemeClr val="accent5">
              <a:lumMod val="20000"/>
              <a:lumOff val="80000"/>
            </a:schemeClr>
          </a:solidFill>
          <a:ln>
            <a:solidFill>
              <a:srgbClr val="000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776"/>
          </a:p>
        </p:txBody>
      </p:sp>
      <p:sp>
        <p:nvSpPr>
          <p:cNvPr id="21" name="Rectangle 20">
            <a:extLst>
              <a:ext uri="{FF2B5EF4-FFF2-40B4-BE49-F238E27FC236}">
                <a16:creationId xmlns:a16="http://schemas.microsoft.com/office/drawing/2014/main" id="{946FA825-CC6B-8443-86CB-F3C224C69213}"/>
              </a:ext>
            </a:extLst>
          </p:cNvPr>
          <p:cNvSpPr/>
          <p:nvPr/>
        </p:nvSpPr>
        <p:spPr>
          <a:xfrm rot="5400000">
            <a:off x="14563063" y="14771532"/>
            <a:ext cx="24172612" cy="26077755"/>
          </a:xfrm>
          <a:prstGeom prst="rect">
            <a:avLst/>
          </a:prstGeom>
          <a:solidFill>
            <a:schemeClr val="bg1"/>
          </a:solidFill>
          <a:ln>
            <a:solidFill>
              <a:srgbClr val="000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776" dirty="0"/>
          </a:p>
        </p:txBody>
      </p:sp>
      <p:sp>
        <p:nvSpPr>
          <p:cNvPr id="22" name="Rectangle 21">
            <a:extLst>
              <a:ext uri="{FF2B5EF4-FFF2-40B4-BE49-F238E27FC236}">
                <a16:creationId xmlns:a16="http://schemas.microsoft.com/office/drawing/2014/main" id="{6698F6C1-753B-8B4B-BC33-0E8496142DC2}"/>
              </a:ext>
            </a:extLst>
          </p:cNvPr>
          <p:cNvSpPr/>
          <p:nvPr/>
        </p:nvSpPr>
        <p:spPr>
          <a:xfrm>
            <a:off x="13450961" y="7210372"/>
            <a:ext cx="26434874" cy="814512"/>
          </a:xfrm>
          <a:prstGeom prst="rect">
            <a:avLst/>
          </a:prstGeom>
          <a:solidFill>
            <a:schemeClr val="accent5">
              <a:lumMod val="20000"/>
              <a:lumOff val="80000"/>
            </a:schemeClr>
          </a:solidFill>
          <a:ln>
            <a:solidFill>
              <a:srgbClr val="000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776"/>
          </a:p>
        </p:txBody>
      </p:sp>
      <p:sp>
        <p:nvSpPr>
          <p:cNvPr id="23" name="Rectangle 22">
            <a:extLst>
              <a:ext uri="{FF2B5EF4-FFF2-40B4-BE49-F238E27FC236}">
                <a16:creationId xmlns:a16="http://schemas.microsoft.com/office/drawing/2014/main" id="{D13E7FAE-DAA2-3547-8351-A1766C77D9AF}"/>
              </a:ext>
            </a:extLst>
          </p:cNvPr>
          <p:cNvSpPr/>
          <p:nvPr/>
        </p:nvSpPr>
        <p:spPr>
          <a:xfrm>
            <a:off x="290910" y="7239843"/>
            <a:ext cx="12980083" cy="9133631"/>
          </a:xfrm>
          <a:prstGeom prst="rect">
            <a:avLst/>
          </a:prstGeom>
          <a:solidFill>
            <a:srgbClr val="1E94EC"/>
          </a:solidFill>
          <a:ln>
            <a:solidFill>
              <a:srgbClr val="000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776"/>
          </a:p>
        </p:txBody>
      </p:sp>
      <p:sp>
        <p:nvSpPr>
          <p:cNvPr id="24" name="TextBox 23">
            <a:extLst>
              <a:ext uri="{FF2B5EF4-FFF2-40B4-BE49-F238E27FC236}">
                <a16:creationId xmlns:a16="http://schemas.microsoft.com/office/drawing/2014/main" id="{39CC971E-D64F-8849-A68E-49436414FC10}"/>
              </a:ext>
            </a:extLst>
          </p:cNvPr>
          <p:cNvSpPr txBox="1"/>
          <p:nvPr/>
        </p:nvSpPr>
        <p:spPr>
          <a:xfrm>
            <a:off x="3702149" y="16586202"/>
            <a:ext cx="6195094" cy="646331"/>
          </a:xfrm>
          <a:prstGeom prst="rect">
            <a:avLst/>
          </a:prstGeom>
          <a:noFill/>
        </p:spPr>
        <p:txBody>
          <a:bodyPr wrap="none" rtlCol="0">
            <a:spAutoFit/>
          </a:bodyPr>
          <a:lstStyle/>
          <a:p>
            <a:r>
              <a:rPr lang="en-US" sz="3600" b="1" dirty="0">
                <a:latin typeface="Arial" charset="0"/>
                <a:ea typeface="Arial" charset="0"/>
                <a:cs typeface="Arial" charset="0"/>
              </a:rPr>
              <a:t>EXPERIMENTAL METHODS</a:t>
            </a:r>
          </a:p>
        </p:txBody>
      </p:sp>
      <p:sp>
        <p:nvSpPr>
          <p:cNvPr id="26" name="TextBox 25">
            <a:extLst>
              <a:ext uri="{FF2B5EF4-FFF2-40B4-BE49-F238E27FC236}">
                <a16:creationId xmlns:a16="http://schemas.microsoft.com/office/drawing/2014/main" id="{0A6744B9-BF32-F343-888D-BB003791641E}"/>
              </a:ext>
            </a:extLst>
          </p:cNvPr>
          <p:cNvSpPr txBox="1"/>
          <p:nvPr/>
        </p:nvSpPr>
        <p:spPr>
          <a:xfrm>
            <a:off x="3989208" y="35368583"/>
            <a:ext cx="5519460" cy="646331"/>
          </a:xfrm>
          <a:prstGeom prst="rect">
            <a:avLst/>
          </a:prstGeom>
          <a:noFill/>
        </p:spPr>
        <p:txBody>
          <a:bodyPr wrap="none" rtlCol="0">
            <a:spAutoFit/>
          </a:bodyPr>
          <a:lstStyle/>
          <a:p>
            <a:r>
              <a:rPr lang="en-US" sz="3600" b="1" dirty="0">
                <a:latin typeface="Arial" charset="0"/>
                <a:ea typeface="Arial" charset="0"/>
                <a:cs typeface="Arial" charset="0"/>
              </a:rPr>
              <a:t>ACKNOWLEDGEMENTS</a:t>
            </a:r>
          </a:p>
        </p:txBody>
      </p:sp>
      <p:sp>
        <p:nvSpPr>
          <p:cNvPr id="28" name="Rectangle 27">
            <a:extLst>
              <a:ext uri="{FF2B5EF4-FFF2-40B4-BE49-F238E27FC236}">
                <a16:creationId xmlns:a16="http://schemas.microsoft.com/office/drawing/2014/main" id="{D5A8B4BE-6A27-6544-BC85-CF0191B69041}"/>
              </a:ext>
            </a:extLst>
          </p:cNvPr>
          <p:cNvSpPr/>
          <p:nvPr/>
        </p:nvSpPr>
        <p:spPr>
          <a:xfrm>
            <a:off x="915969" y="21322363"/>
            <a:ext cx="11766361" cy="2677656"/>
          </a:xfrm>
          <a:prstGeom prst="rect">
            <a:avLst/>
          </a:prstGeom>
          <a:noFill/>
          <a:ln>
            <a:noFill/>
          </a:ln>
        </p:spPr>
        <p:txBody>
          <a:bodyPr wrap="square">
            <a:spAutoFit/>
          </a:bodyPr>
          <a:lstStyle/>
          <a:p>
            <a:pPr algn="just"/>
            <a:r>
              <a:rPr lang="en-US" sz="2800" b="1" dirty="0">
                <a:latin typeface="Times New Roman" charset="0"/>
                <a:ea typeface="Times New Roman" charset="0"/>
                <a:cs typeface="Times New Roman" charset="0"/>
              </a:rPr>
              <a:t>Summary of experimental procedures. A) </a:t>
            </a:r>
            <a:r>
              <a:rPr lang="en-US" sz="2800" dirty="0">
                <a:latin typeface="Times New Roman" charset="0"/>
                <a:ea typeface="Times New Roman" charset="0"/>
                <a:cs typeface="Times New Roman" charset="0"/>
              </a:rPr>
              <a:t>1 M larvae from Puget Sound were reared in a hatchery setting in 200-L tanks with flowing filtered seawater at either </a:t>
            </a:r>
            <a:r>
              <a:rPr lang="en-US" sz="2800" dirty="0">
                <a:latin typeface="Times New Roman" panose="02020603050405020304" pitchFamily="18" charset="0"/>
                <a:ea typeface="Times New Roman" charset="0"/>
                <a:cs typeface="Times New Roman" panose="02020603050405020304" pitchFamily="18" charset="0"/>
              </a:rPr>
              <a:t>23</a:t>
            </a:r>
            <a:r>
              <a:rPr lang="en-US" sz="2800" dirty="0">
                <a:latin typeface="Times New Roman" panose="02020603050405020304" pitchFamily="18" charset="0"/>
                <a:ea typeface="Arial" charset="0"/>
                <a:cs typeface="Times New Roman" panose="02020603050405020304" pitchFamily="18" charset="0"/>
              </a:rPr>
              <a:t>°</a:t>
            </a:r>
            <a:r>
              <a:rPr lang="en-US" sz="2800" dirty="0">
                <a:latin typeface="Times New Roman" panose="02020603050405020304" pitchFamily="18" charset="0"/>
                <a:ea typeface="Times New Roman" charset="0"/>
                <a:cs typeface="Times New Roman" panose="02020603050405020304" pitchFamily="18" charset="0"/>
              </a:rPr>
              <a:t>C or 29</a:t>
            </a:r>
            <a:r>
              <a:rPr lang="en-US" sz="2800" dirty="0">
                <a:latin typeface="Times New Roman" panose="02020603050405020304" pitchFamily="18" charset="0"/>
                <a:ea typeface="Arial" charset="0"/>
                <a:cs typeface="Times New Roman" panose="02020603050405020304" pitchFamily="18" charset="0"/>
              </a:rPr>
              <a:t>°</a:t>
            </a:r>
            <a:r>
              <a:rPr lang="en-US" sz="2800" dirty="0">
                <a:latin typeface="Times New Roman" panose="02020603050405020304" pitchFamily="18" charset="0"/>
                <a:ea typeface="Times New Roman" charset="0"/>
                <a:cs typeface="Times New Roman" panose="02020603050405020304" pitchFamily="18" charset="0"/>
              </a:rPr>
              <a:t>C</a:t>
            </a:r>
            <a:r>
              <a:rPr lang="en-US" sz="2800" dirty="0">
                <a:latin typeface="Times New Roman" charset="0"/>
                <a:ea typeface="Times New Roman" charset="0"/>
                <a:cs typeface="Times New Roman" charset="0"/>
              </a:rPr>
              <a:t> </a:t>
            </a:r>
            <a:r>
              <a:rPr lang="en-US" sz="2800" dirty="0">
                <a:latin typeface="Times New Roman" panose="02020603050405020304" pitchFamily="18" charset="0"/>
                <a:ea typeface="Times New Roman" charset="0"/>
                <a:cs typeface="Times New Roman" panose="02020603050405020304" pitchFamily="18" charset="0"/>
              </a:rPr>
              <a:t>for 13 days. </a:t>
            </a:r>
            <a:r>
              <a:rPr lang="en-US" sz="2800" b="1" dirty="0">
                <a:latin typeface="Times New Roman" panose="02020603050405020304" pitchFamily="18" charset="0"/>
                <a:ea typeface="Times New Roman" charset="0"/>
                <a:cs typeface="Times New Roman" panose="02020603050405020304" pitchFamily="18" charset="0"/>
              </a:rPr>
              <a:t>B) </a:t>
            </a:r>
            <a:r>
              <a:rPr lang="en-US" sz="2800" dirty="0">
                <a:latin typeface="Times New Roman" panose="02020603050405020304" pitchFamily="18" charset="0"/>
                <a:ea typeface="Times New Roman" charset="0"/>
                <a:cs typeface="Times New Roman" panose="02020603050405020304" pitchFamily="18" charset="0"/>
              </a:rPr>
              <a:t>Pooled samples (~25 larvae/pool) were collected every other day for a total of 6 time points and flash frozen at -80C for proteomics analysis. </a:t>
            </a:r>
            <a:r>
              <a:rPr lang="en-US" sz="2800" b="1" dirty="0">
                <a:latin typeface="Times New Roman" panose="02020603050405020304" pitchFamily="18" charset="0"/>
                <a:ea typeface="Times New Roman" charset="0"/>
                <a:cs typeface="Times New Roman" panose="02020603050405020304" pitchFamily="18" charset="0"/>
              </a:rPr>
              <a:t>C) </a:t>
            </a:r>
            <a:r>
              <a:rPr lang="en-US" sz="2800" dirty="0">
                <a:latin typeface="Times New Roman" panose="02020603050405020304" pitchFamily="18" charset="0"/>
                <a:ea typeface="Times New Roman" charset="0"/>
                <a:cs typeface="Times New Roman" panose="02020603050405020304" pitchFamily="18" charset="0"/>
              </a:rPr>
              <a:t>Proteomics workflow; </a:t>
            </a:r>
            <a:r>
              <a:rPr lang="en-US" sz="2800" dirty="0">
                <a:latin typeface="Times New Roman" charset="0"/>
                <a:ea typeface="Times New Roman" charset="0"/>
                <a:cs typeface="Times New Roman" charset="0"/>
              </a:rPr>
              <a:t>LC-MS/MS data-dependent acquisition was performed at the University of Washington Proteomics Resource. </a:t>
            </a:r>
            <a:endParaRPr lang="en-US" sz="2800" dirty="0"/>
          </a:p>
        </p:txBody>
      </p:sp>
      <p:sp>
        <p:nvSpPr>
          <p:cNvPr id="47" name="Rectangle 46">
            <a:extLst>
              <a:ext uri="{FF2B5EF4-FFF2-40B4-BE49-F238E27FC236}">
                <a16:creationId xmlns:a16="http://schemas.microsoft.com/office/drawing/2014/main" id="{39EBC5E3-51F1-4942-94D7-978717312759}"/>
              </a:ext>
            </a:extLst>
          </p:cNvPr>
          <p:cNvSpPr/>
          <p:nvPr/>
        </p:nvSpPr>
        <p:spPr>
          <a:xfrm>
            <a:off x="30156144" y="23270301"/>
            <a:ext cx="9416512" cy="3046988"/>
          </a:xfrm>
          <a:prstGeom prst="rect">
            <a:avLst/>
          </a:prstGeom>
        </p:spPr>
        <p:txBody>
          <a:bodyPr wrap="square">
            <a:spAutoFit/>
          </a:bodyPr>
          <a:lstStyle/>
          <a:p>
            <a:pPr algn="just"/>
            <a:r>
              <a:rPr lang="en-US" sz="2400" b="1" dirty="0">
                <a:latin typeface="Arial" charset="0"/>
                <a:ea typeface="Arial" charset="0"/>
                <a:cs typeface="Arial" charset="0"/>
              </a:rPr>
              <a:t>Temperature-influenced protein-GO network differences. N</a:t>
            </a:r>
            <a:r>
              <a:rPr lang="en-US" sz="2400" dirty="0">
                <a:latin typeface="Arial" charset="0"/>
                <a:ea typeface="Arial" charset="0"/>
                <a:cs typeface="Arial" charset="0"/>
              </a:rPr>
              <a:t>odes are GO slim terms colored by the total magnitude log2 fold-change of all their associated significantly altered proteins in 29°C  vs. 23°C, relative to the number of proteins associated with the GO slim term. Node size and text are relative to the log fold-change magnitude. Days 3, 11, and 13 are shown because these days showed the most change. Development, metabolism, and transport networks are highlighted in blue, green, and purple, respectively.  </a:t>
            </a:r>
          </a:p>
        </p:txBody>
      </p:sp>
      <p:sp>
        <p:nvSpPr>
          <p:cNvPr id="59" name="TextBox 58">
            <a:extLst>
              <a:ext uri="{FF2B5EF4-FFF2-40B4-BE49-F238E27FC236}">
                <a16:creationId xmlns:a16="http://schemas.microsoft.com/office/drawing/2014/main" id="{E5F1CB67-AA33-074E-8A15-48BECC066AA7}"/>
              </a:ext>
            </a:extLst>
          </p:cNvPr>
          <p:cNvSpPr txBox="1"/>
          <p:nvPr/>
        </p:nvSpPr>
        <p:spPr>
          <a:xfrm>
            <a:off x="25539597" y="7294464"/>
            <a:ext cx="2304926" cy="646331"/>
          </a:xfrm>
          <a:prstGeom prst="rect">
            <a:avLst/>
          </a:prstGeom>
          <a:noFill/>
        </p:spPr>
        <p:txBody>
          <a:bodyPr wrap="none" rtlCol="0">
            <a:spAutoFit/>
          </a:bodyPr>
          <a:lstStyle/>
          <a:p>
            <a:r>
              <a:rPr lang="en-US" sz="3600" b="1" dirty="0">
                <a:latin typeface="Arial" charset="0"/>
                <a:ea typeface="Arial" charset="0"/>
                <a:cs typeface="Arial" charset="0"/>
              </a:rPr>
              <a:t>RESULTS</a:t>
            </a:r>
          </a:p>
        </p:txBody>
      </p:sp>
      <p:sp>
        <p:nvSpPr>
          <p:cNvPr id="70" name="Rectangle 69">
            <a:extLst>
              <a:ext uri="{FF2B5EF4-FFF2-40B4-BE49-F238E27FC236}">
                <a16:creationId xmlns:a16="http://schemas.microsoft.com/office/drawing/2014/main" id="{AB2B3F8C-DFEF-2543-AEDB-61113EDC4ECD}"/>
              </a:ext>
            </a:extLst>
          </p:cNvPr>
          <p:cNvSpPr/>
          <p:nvPr/>
        </p:nvSpPr>
        <p:spPr>
          <a:xfrm>
            <a:off x="290910" y="7208278"/>
            <a:ext cx="12980083" cy="818709"/>
          </a:xfrm>
          <a:prstGeom prst="rect">
            <a:avLst/>
          </a:prstGeom>
          <a:solidFill>
            <a:schemeClr val="accent5">
              <a:lumMod val="20000"/>
              <a:lumOff val="80000"/>
            </a:schemeClr>
          </a:solidFill>
          <a:ln>
            <a:solidFill>
              <a:srgbClr val="000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776"/>
          </a:p>
        </p:txBody>
      </p:sp>
      <p:sp>
        <p:nvSpPr>
          <p:cNvPr id="71" name="TextBox 70">
            <a:extLst>
              <a:ext uri="{FF2B5EF4-FFF2-40B4-BE49-F238E27FC236}">
                <a16:creationId xmlns:a16="http://schemas.microsoft.com/office/drawing/2014/main" id="{154893F0-E806-B34B-9A72-E63F1711CE2F}"/>
              </a:ext>
            </a:extLst>
          </p:cNvPr>
          <p:cNvSpPr txBox="1"/>
          <p:nvPr/>
        </p:nvSpPr>
        <p:spPr>
          <a:xfrm>
            <a:off x="4995846" y="7294468"/>
            <a:ext cx="3570208" cy="646331"/>
          </a:xfrm>
          <a:prstGeom prst="rect">
            <a:avLst/>
          </a:prstGeom>
          <a:noFill/>
        </p:spPr>
        <p:txBody>
          <a:bodyPr wrap="none" rtlCol="0">
            <a:spAutoFit/>
          </a:bodyPr>
          <a:lstStyle/>
          <a:p>
            <a:r>
              <a:rPr lang="en-US" sz="3600" b="1" dirty="0">
                <a:latin typeface="Arial" charset="0"/>
                <a:ea typeface="Arial" charset="0"/>
                <a:cs typeface="Arial" charset="0"/>
              </a:rPr>
              <a:t>BACKGROUND</a:t>
            </a:r>
          </a:p>
        </p:txBody>
      </p:sp>
      <p:sp>
        <p:nvSpPr>
          <p:cNvPr id="89" name="TextBox 88">
            <a:extLst>
              <a:ext uri="{FF2B5EF4-FFF2-40B4-BE49-F238E27FC236}">
                <a16:creationId xmlns:a16="http://schemas.microsoft.com/office/drawing/2014/main" id="{2D340108-D7D6-F54E-8FDB-59E1BA9CD071}"/>
              </a:ext>
            </a:extLst>
          </p:cNvPr>
          <p:cNvSpPr txBox="1"/>
          <p:nvPr/>
        </p:nvSpPr>
        <p:spPr>
          <a:xfrm rot="10800000" flipV="1">
            <a:off x="609597" y="8247259"/>
            <a:ext cx="12446001" cy="7907141"/>
          </a:xfrm>
          <a:prstGeom prst="rect">
            <a:avLst/>
          </a:prstGeom>
          <a:solidFill>
            <a:schemeClr val="bg1"/>
          </a:solidFill>
          <a:ln>
            <a:solidFill>
              <a:srgbClr val="000078"/>
            </a:solidFill>
          </a:ln>
        </p:spPr>
        <p:txBody>
          <a:bodyPr wrap="square" lIns="182880" tIns="0" rIns="182880" bIns="274320" rtlCol="0">
            <a:noAutofit/>
          </a:bodyPr>
          <a:lstStyle/>
          <a:p>
            <a:pPr marL="342899" indent="-342899">
              <a:spcAft>
                <a:spcPts val="1200"/>
              </a:spcAft>
              <a:buFont typeface="Arial" charset="0"/>
              <a:buChar char="•"/>
            </a:pPr>
            <a:endParaRPr lang="en-US" sz="2800" dirty="0">
              <a:latin typeface="Times New Roman" charset="0"/>
              <a:ea typeface="Times New Roman" charset="0"/>
              <a:cs typeface="Times New Roman" charset="0"/>
            </a:endParaRPr>
          </a:p>
        </p:txBody>
      </p:sp>
      <p:sp>
        <p:nvSpPr>
          <p:cNvPr id="94" name="Rectangle 93">
            <a:extLst>
              <a:ext uri="{FF2B5EF4-FFF2-40B4-BE49-F238E27FC236}">
                <a16:creationId xmlns:a16="http://schemas.microsoft.com/office/drawing/2014/main" id="{78F5DFB7-68EA-6B47-8B9D-4587832DBE37}"/>
              </a:ext>
            </a:extLst>
          </p:cNvPr>
          <p:cNvSpPr/>
          <p:nvPr/>
        </p:nvSpPr>
        <p:spPr>
          <a:xfrm>
            <a:off x="290910" y="35509200"/>
            <a:ext cx="12982674" cy="4572000"/>
          </a:xfrm>
          <a:prstGeom prst="rect">
            <a:avLst/>
          </a:prstGeom>
          <a:solidFill>
            <a:srgbClr val="1E94EC"/>
          </a:solidFill>
          <a:ln>
            <a:solidFill>
              <a:srgbClr val="000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776"/>
          </a:p>
        </p:txBody>
      </p:sp>
      <p:sp>
        <p:nvSpPr>
          <p:cNvPr id="95" name="Rectangle 94">
            <a:extLst>
              <a:ext uri="{FF2B5EF4-FFF2-40B4-BE49-F238E27FC236}">
                <a16:creationId xmlns:a16="http://schemas.microsoft.com/office/drawing/2014/main" id="{DF89B154-8325-324C-88D2-A75217C7D60C}"/>
              </a:ext>
            </a:extLst>
          </p:cNvPr>
          <p:cNvSpPr/>
          <p:nvPr/>
        </p:nvSpPr>
        <p:spPr>
          <a:xfrm rot="5400000">
            <a:off x="6415312" y="29224512"/>
            <a:ext cx="733870" cy="12982675"/>
          </a:xfrm>
          <a:prstGeom prst="rect">
            <a:avLst/>
          </a:prstGeom>
          <a:solidFill>
            <a:schemeClr val="accent5">
              <a:lumMod val="20000"/>
              <a:lumOff val="80000"/>
            </a:schemeClr>
          </a:solidFill>
          <a:ln>
            <a:solidFill>
              <a:srgbClr val="000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776"/>
          </a:p>
        </p:txBody>
      </p:sp>
      <p:sp>
        <p:nvSpPr>
          <p:cNvPr id="96" name="TextBox 95">
            <a:extLst>
              <a:ext uri="{FF2B5EF4-FFF2-40B4-BE49-F238E27FC236}">
                <a16:creationId xmlns:a16="http://schemas.microsoft.com/office/drawing/2014/main" id="{7591FE25-443E-D142-92E1-4BBAC17A8533}"/>
              </a:ext>
            </a:extLst>
          </p:cNvPr>
          <p:cNvSpPr txBox="1"/>
          <p:nvPr/>
        </p:nvSpPr>
        <p:spPr>
          <a:xfrm>
            <a:off x="1768523" y="35368583"/>
            <a:ext cx="9939452" cy="646331"/>
          </a:xfrm>
          <a:prstGeom prst="rect">
            <a:avLst/>
          </a:prstGeom>
          <a:noFill/>
        </p:spPr>
        <p:txBody>
          <a:bodyPr wrap="none" rtlCol="0">
            <a:spAutoFit/>
          </a:bodyPr>
          <a:lstStyle/>
          <a:p>
            <a:r>
              <a:rPr lang="en-US" sz="3600" b="1" dirty="0">
                <a:latin typeface="Arial" charset="0"/>
                <a:ea typeface="Arial" charset="0"/>
                <a:cs typeface="Arial" charset="0"/>
              </a:rPr>
              <a:t>ACKNOWLEDGEMENTS AND REFERENCES</a:t>
            </a:r>
          </a:p>
        </p:txBody>
      </p:sp>
      <p:sp>
        <p:nvSpPr>
          <p:cNvPr id="97" name="Rectangle 96">
            <a:extLst>
              <a:ext uri="{FF2B5EF4-FFF2-40B4-BE49-F238E27FC236}">
                <a16:creationId xmlns:a16="http://schemas.microsoft.com/office/drawing/2014/main" id="{BD4FEB7E-D6E2-5645-B5FE-E831F696963C}"/>
              </a:ext>
            </a:extLst>
          </p:cNvPr>
          <p:cNvSpPr/>
          <p:nvPr/>
        </p:nvSpPr>
        <p:spPr>
          <a:xfrm>
            <a:off x="540935" y="36305592"/>
            <a:ext cx="12459292" cy="3477875"/>
          </a:xfrm>
          <a:prstGeom prst="rect">
            <a:avLst/>
          </a:prstGeom>
          <a:solidFill>
            <a:schemeClr val="bg1"/>
          </a:solidFill>
          <a:ln>
            <a:solidFill>
              <a:srgbClr val="000078"/>
            </a:solidFill>
          </a:ln>
        </p:spPr>
        <p:txBody>
          <a:bodyPr wrap="square">
            <a:spAutoFit/>
          </a:bodyPr>
          <a:lstStyle/>
          <a:p>
            <a:pPr algn="just"/>
            <a:r>
              <a:rPr lang="en-US" sz="2000" i="1" dirty="0">
                <a:latin typeface="Times New Roman" charset="0"/>
                <a:ea typeface="Times New Roman" charset="0"/>
                <a:cs typeface="Times New Roman" charset="0"/>
              </a:rPr>
              <a:t>Thank you to the current and former members of the Roberts lab at the University of Washington, the UW Proteomics Resource, and Taylor Shellfish Hatchery. This work is supported by Washington Sea Grant </a:t>
            </a:r>
            <a:r>
              <a:rPr lang="pt" sz="2000" i="1" dirty="0" err="1">
                <a:latin typeface="Times New Roman" charset="0"/>
                <a:ea typeface="Times New Roman" charset="0"/>
                <a:cs typeface="Times New Roman" charset="0"/>
              </a:rPr>
              <a:t>award</a:t>
            </a:r>
            <a:r>
              <a:rPr lang="pt" sz="2000" i="1" dirty="0">
                <a:latin typeface="Times New Roman" charset="0"/>
                <a:ea typeface="Times New Roman" charset="0"/>
                <a:cs typeface="Times New Roman" charset="0"/>
              </a:rPr>
              <a:t> NA14OAR4170078; Project </a:t>
            </a:r>
            <a:r>
              <a:rPr lang="pt" sz="2000" i="1" dirty="0" err="1">
                <a:latin typeface="Times New Roman" charset="0"/>
                <a:ea typeface="Times New Roman" charset="0"/>
                <a:cs typeface="Times New Roman" charset="0"/>
              </a:rPr>
              <a:t>R</a:t>
            </a:r>
            <a:r>
              <a:rPr lang="pt" sz="2000" i="1" dirty="0">
                <a:latin typeface="Times New Roman" charset="0"/>
                <a:ea typeface="Times New Roman" charset="0"/>
                <a:cs typeface="Times New Roman" charset="0"/>
              </a:rPr>
              <a:t>/SFA-8.</a:t>
            </a:r>
          </a:p>
          <a:p>
            <a:pPr algn="just"/>
            <a:endParaRPr lang="pt" sz="2000" dirty="0">
              <a:latin typeface="Times New Roman" charset="0"/>
              <a:ea typeface="Times New Roman" charset="0"/>
              <a:cs typeface="Times New Roman" charset="0"/>
            </a:endParaRPr>
          </a:p>
          <a:p>
            <a:pPr marL="228599" indent="-228599">
              <a:spcAft>
                <a:spcPts val="600"/>
              </a:spcAft>
              <a:buFont typeface="+mj-lt"/>
              <a:buAutoNum type="arabicPeriod"/>
            </a:pPr>
            <a:r>
              <a:rPr lang="en-US" sz="2000" dirty="0">
                <a:latin typeface="Times New Roman" charset="0"/>
                <a:ea typeface="Times New Roman" charset="0"/>
                <a:cs typeface="Times New Roman" charset="0"/>
              </a:rPr>
              <a:t>Fisheries of the United States 2017. National Marine Fisheries Service, National Oceanic and Atmospheric Administration (2018). </a:t>
            </a:r>
          </a:p>
          <a:p>
            <a:pPr marL="228599" indent="-228599">
              <a:spcAft>
                <a:spcPts val="600"/>
              </a:spcAft>
              <a:buFont typeface="+mj-lt"/>
              <a:buAutoNum type="arabicPeriod"/>
            </a:pPr>
            <a:r>
              <a:rPr lang="en-US" sz="2000" dirty="0" err="1">
                <a:latin typeface="Times New Roman" charset="0"/>
                <a:ea typeface="Times New Roman" charset="0"/>
                <a:cs typeface="Times New Roman" charset="0"/>
              </a:rPr>
              <a:t>Kheder</a:t>
            </a:r>
            <a:r>
              <a:rPr lang="en-US" sz="2000" dirty="0">
                <a:latin typeface="Times New Roman" charset="0"/>
                <a:ea typeface="Times New Roman" charset="0"/>
                <a:cs typeface="Times New Roman" charset="0"/>
              </a:rPr>
              <a:t> and Robert, </a:t>
            </a:r>
            <a:r>
              <a:rPr lang="en-US" sz="2000" i="1" dirty="0">
                <a:latin typeface="Times New Roman" charset="0"/>
                <a:ea typeface="Times New Roman" charset="0"/>
                <a:cs typeface="Times New Roman" charset="0"/>
              </a:rPr>
              <a:t>Aquaculture</a:t>
            </a:r>
            <a:r>
              <a:rPr lang="en-US" sz="2000" dirty="0">
                <a:latin typeface="Times New Roman" charset="0"/>
                <a:ea typeface="Times New Roman" charset="0"/>
                <a:cs typeface="Times New Roman" charset="0"/>
              </a:rPr>
              <a:t> </a:t>
            </a:r>
            <a:r>
              <a:rPr lang="en-US" sz="2000" b="1" dirty="0">
                <a:latin typeface="Times New Roman" charset="0"/>
                <a:ea typeface="Times New Roman" charset="0"/>
                <a:cs typeface="Times New Roman" charset="0"/>
              </a:rPr>
              <a:t>309</a:t>
            </a:r>
            <a:r>
              <a:rPr lang="en-US" sz="2000" dirty="0">
                <a:latin typeface="Times New Roman" charset="0"/>
                <a:ea typeface="Times New Roman" charset="0"/>
                <a:cs typeface="Times New Roman" charset="0"/>
              </a:rPr>
              <a:t>, 286-289 (2010).</a:t>
            </a:r>
          </a:p>
          <a:p>
            <a:pPr marL="228599" indent="-228599">
              <a:spcAft>
                <a:spcPts val="600"/>
              </a:spcAft>
              <a:buFont typeface="+mj-lt"/>
              <a:buAutoNum type="arabicPeriod"/>
            </a:pPr>
            <a:r>
              <a:rPr lang="en-US" sz="2000" dirty="0">
                <a:latin typeface="Times New Roman" charset="0"/>
                <a:ea typeface="Times New Roman" charset="0"/>
                <a:cs typeface="Times New Roman" charset="0"/>
              </a:rPr>
              <a:t>Rico Villa B., </a:t>
            </a:r>
            <a:r>
              <a:rPr lang="en-US" sz="2000" dirty="0" err="1">
                <a:latin typeface="Times New Roman" charset="0"/>
                <a:ea typeface="Times New Roman" charset="0"/>
                <a:cs typeface="Times New Roman" charset="0"/>
              </a:rPr>
              <a:t>Pouvreau</a:t>
            </a:r>
            <a:r>
              <a:rPr lang="en-US" sz="2000" dirty="0">
                <a:latin typeface="Times New Roman" charset="0"/>
                <a:ea typeface="Times New Roman" charset="0"/>
                <a:cs typeface="Times New Roman" charset="0"/>
              </a:rPr>
              <a:t> S., and Rene R., </a:t>
            </a:r>
            <a:r>
              <a:rPr lang="en-US" sz="2000" i="1" dirty="0">
                <a:latin typeface="Times New Roman" charset="0"/>
                <a:ea typeface="Times New Roman" charset="0"/>
                <a:cs typeface="Times New Roman" charset="0"/>
              </a:rPr>
              <a:t>Aquaculture</a:t>
            </a:r>
            <a:r>
              <a:rPr lang="en-US" sz="2000" dirty="0">
                <a:latin typeface="Times New Roman" charset="0"/>
                <a:ea typeface="Times New Roman" charset="0"/>
                <a:cs typeface="Times New Roman" charset="0"/>
              </a:rPr>
              <a:t> </a:t>
            </a:r>
            <a:r>
              <a:rPr lang="en-US" sz="2000" b="1" dirty="0">
                <a:latin typeface="Times New Roman" charset="0"/>
                <a:ea typeface="Times New Roman" charset="0"/>
                <a:cs typeface="Times New Roman" charset="0"/>
              </a:rPr>
              <a:t>287</a:t>
            </a:r>
            <a:r>
              <a:rPr lang="en-US" sz="2000" dirty="0">
                <a:latin typeface="Times New Roman" charset="0"/>
                <a:ea typeface="Times New Roman" charset="0"/>
                <a:cs typeface="Times New Roman" charset="0"/>
              </a:rPr>
              <a:t>, 395-401 (2009). </a:t>
            </a:r>
          </a:p>
          <a:p>
            <a:pPr marL="228599" indent="-228599">
              <a:spcAft>
                <a:spcPts val="600"/>
              </a:spcAft>
              <a:buFont typeface="+mj-lt"/>
              <a:buAutoNum type="arabicPeriod"/>
            </a:pPr>
            <a:r>
              <a:rPr lang="en-US" sz="2000" dirty="0">
                <a:latin typeface="Times New Roman" charset="0"/>
                <a:ea typeface="Times New Roman" charset="0"/>
                <a:cs typeface="Times New Roman" charset="0"/>
              </a:rPr>
              <a:t>Lopez, CE </a:t>
            </a:r>
            <a:r>
              <a:rPr lang="en-US" sz="2000" i="1" dirty="0">
                <a:latin typeface="Times New Roman" charset="0"/>
                <a:ea typeface="Times New Roman" charset="0"/>
                <a:cs typeface="Times New Roman" charset="0"/>
              </a:rPr>
              <a:t>et al</a:t>
            </a:r>
            <a:r>
              <a:rPr lang="en-US" sz="2000" dirty="0">
                <a:latin typeface="Times New Roman" charset="0"/>
                <a:ea typeface="Times New Roman" charset="0"/>
                <a:cs typeface="Times New Roman" charset="0"/>
              </a:rPr>
              <a:t>. </a:t>
            </a:r>
            <a:r>
              <a:rPr lang="en-US" sz="2000" i="1" dirty="0">
                <a:latin typeface="Times New Roman" charset="0"/>
                <a:ea typeface="Times New Roman" charset="0"/>
                <a:cs typeface="Times New Roman" charset="0"/>
              </a:rPr>
              <a:t>Biology Open </a:t>
            </a:r>
            <a:r>
              <a:rPr lang="en-US" sz="2000" b="1" dirty="0">
                <a:latin typeface="Times New Roman" charset="0"/>
                <a:ea typeface="Times New Roman" charset="0"/>
                <a:cs typeface="Times New Roman" charset="0"/>
              </a:rPr>
              <a:t>6</a:t>
            </a:r>
            <a:r>
              <a:rPr lang="en-US" sz="2000" dirty="0">
                <a:latin typeface="Times New Roman" charset="0"/>
                <a:ea typeface="Times New Roman" charset="0"/>
                <a:cs typeface="Times New Roman" charset="0"/>
              </a:rPr>
              <a:t>, 943-955 (2017). </a:t>
            </a:r>
          </a:p>
          <a:p>
            <a:pPr marL="228599" indent="-228599">
              <a:spcAft>
                <a:spcPts val="600"/>
              </a:spcAft>
              <a:buFont typeface="+mj-lt"/>
              <a:buAutoNum type="arabicPeriod"/>
            </a:pPr>
            <a:r>
              <a:rPr lang="en-US" sz="2000" dirty="0">
                <a:latin typeface="Times New Roman" charset="0"/>
                <a:ea typeface="Times New Roman" charset="0"/>
                <a:cs typeface="Times New Roman" charset="0"/>
              </a:rPr>
              <a:t>Timmins-Schiffman E, Nunn BL, Goodlett DR, and Roberts SB. </a:t>
            </a:r>
            <a:r>
              <a:rPr lang="en-US" sz="2000" i="1" dirty="0">
                <a:latin typeface="Times New Roman" charset="0"/>
                <a:ea typeface="Times New Roman" charset="0"/>
                <a:cs typeface="Times New Roman" charset="0"/>
              </a:rPr>
              <a:t>Conservation phys. </a:t>
            </a:r>
            <a:r>
              <a:rPr lang="en-US" sz="2000" dirty="0">
                <a:latin typeface="Times New Roman" charset="0"/>
                <a:ea typeface="Times New Roman" charset="0"/>
                <a:cs typeface="Times New Roman" charset="0"/>
              </a:rPr>
              <a:t>(2013).</a:t>
            </a:r>
          </a:p>
        </p:txBody>
      </p:sp>
      <p:grpSp>
        <p:nvGrpSpPr>
          <p:cNvPr id="105" name="Group 104">
            <a:extLst>
              <a:ext uri="{FF2B5EF4-FFF2-40B4-BE49-F238E27FC236}">
                <a16:creationId xmlns:a16="http://schemas.microsoft.com/office/drawing/2014/main" id="{E089FE96-5785-5948-8D9B-98856CD7F6C3}"/>
              </a:ext>
            </a:extLst>
          </p:cNvPr>
          <p:cNvGrpSpPr/>
          <p:nvPr/>
        </p:nvGrpSpPr>
        <p:grpSpPr>
          <a:xfrm>
            <a:off x="9459129" y="11394830"/>
            <a:ext cx="2498410" cy="4555241"/>
            <a:chOff x="8511409" y="9625263"/>
            <a:chExt cx="2644889" cy="4917216"/>
          </a:xfrm>
        </p:grpSpPr>
        <p:pic>
          <p:nvPicPr>
            <p:cNvPr id="1026" name="Picture 2" descr="https://blogs.ntu.edu.sg/hp3203-2018-21/files/2017/11/Screen-Shot-2017-11-14-at-9.41.53-pm-1vhpjp7-632x525.png">
              <a:extLst>
                <a:ext uri="{FF2B5EF4-FFF2-40B4-BE49-F238E27FC236}">
                  <a16:creationId xmlns:a16="http://schemas.microsoft.com/office/drawing/2014/main" id="{21C7E6F7-5D2C-6040-BA96-F90ADAEAEA7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621" r="51096" b="4321"/>
            <a:stretch/>
          </p:blipFill>
          <p:spPr bwMode="auto">
            <a:xfrm>
              <a:off x="8540349" y="9625263"/>
              <a:ext cx="2615949" cy="4917216"/>
            </a:xfrm>
            <a:prstGeom prst="rect">
              <a:avLst/>
            </a:prstGeom>
            <a:noFill/>
            <a:extLst>
              <a:ext uri="{909E8E84-426E-40DD-AFC4-6F175D3DCCD1}">
                <a14:hiddenFill xmlns:a14="http://schemas.microsoft.com/office/drawing/2010/main">
                  <a:solidFill>
                    <a:srgbClr val="FFFFFF"/>
                  </a:solidFill>
                </a14:hiddenFill>
              </a:ext>
            </a:extLst>
          </p:spPr>
        </p:pic>
        <p:sp>
          <p:nvSpPr>
            <p:cNvPr id="104" name="TextBox 103">
              <a:extLst>
                <a:ext uri="{FF2B5EF4-FFF2-40B4-BE49-F238E27FC236}">
                  <a16:creationId xmlns:a16="http://schemas.microsoft.com/office/drawing/2014/main" id="{405151BE-05AC-3144-B9A4-0A5BF63E5C7A}"/>
                </a:ext>
              </a:extLst>
            </p:cNvPr>
            <p:cNvSpPr txBox="1"/>
            <p:nvPr/>
          </p:nvSpPr>
          <p:spPr>
            <a:xfrm>
              <a:off x="8511409" y="14240041"/>
              <a:ext cx="1294200" cy="276999"/>
            </a:xfrm>
            <a:prstGeom prst="rect">
              <a:avLst/>
            </a:prstGeom>
            <a:noFill/>
          </p:spPr>
          <p:txBody>
            <a:bodyPr wrap="none" rtlCol="0">
              <a:spAutoFit/>
            </a:bodyPr>
            <a:lstStyle/>
            <a:p>
              <a:r>
                <a:rPr lang="en-US" sz="1200" dirty="0"/>
                <a:t>Cr: </a:t>
              </a:r>
              <a:r>
                <a:rPr lang="en-US" sz="1200" dirty="0" err="1"/>
                <a:t>Drawnbydawn</a:t>
              </a:r>
              <a:endParaRPr lang="en-US" sz="1200" dirty="0"/>
            </a:p>
          </p:txBody>
        </p:sp>
      </p:grpSp>
      <p:pic>
        <p:nvPicPr>
          <p:cNvPr id="111" name="Picture 110">
            <a:extLst>
              <a:ext uri="{FF2B5EF4-FFF2-40B4-BE49-F238E27FC236}">
                <a16:creationId xmlns:a16="http://schemas.microsoft.com/office/drawing/2014/main" id="{F59E4FCE-1FD4-8342-A089-22F450FF1B35}"/>
              </a:ext>
            </a:extLst>
          </p:cNvPr>
          <p:cNvPicPr>
            <a:picLocks noChangeAspect="1"/>
          </p:cNvPicPr>
          <p:nvPr/>
        </p:nvPicPr>
        <p:blipFill rotWithShape="1">
          <a:blip r:embed="rId8"/>
          <a:srcRect l="15909" r="5845"/>
          <a:stretch/>
        </p:blipFill>
        <p:spPr>
          <a:xfrm>
            <a:off x="7021285" y="24589041"/>
            <a:ext cx="4787198" cy="4588560"/>
          </a:xfrm>
          <a:prstGeom prst="rect">
            <a:avLst/>
          </a:prstGeom>
        </p:spPr>
      </p:pic>
      <p:pic>
        <p:nvPicPr>
          <p:cNvPr id="113" name="Picture 112">
            <a:extLst>
              <a:ext uri="{FF2B5EF4-FFF2-40B4-BE49-F238E27FC236}">
                <a16:creationId xmlns:a16="http://schemas.microsoft.com/office/drawing/2014/main" id="{E431C2F6-1038-9C4A-B984-8A895D65A7A4}"/>
              </a:ext>
            </a:extLst>
          </p:cNvPr>
          <p:cNvPicPr>
            <a:picLocks noChangeAspect="1"/>
          </p:cNvPicPr>
          <p:nvPr/>
        </p:nvPicPr>
        <p:blipFill>
          <a:blip r:embed="rId9"/>
          <a:stretch>
            <a:fillRect/>
          </a:stretch>
        </p:blipFill>
        <p:spPr>
          <a:xfrm>
            <a:off x="8614495" y="8403901"/>
            <a:ext cx="4321657" cy="2428222"/>
          </a:xfrm>
          <a:prstGeom prst="rect">
            <a:avLst/>
          </a:prstGeom>
        </p:spPr>
      </p:pic>
      <p:grpSp>
        <p:nvGrpSpPr>
          <p:cNvPr id="120" name="Group 119">
            <a:extLst>
              <a:ext uri="{FF2B5EF4-FFF2-40B4-BE49-F238E27FC236}">
                <a16:creationId xmlns:a16="http://schemas.microsoft.com/office/drawing/2014/main" id="{1EBFC248-6959-2B4A-8925-4C2A43C74496}"/>
              </a:ext>
            </a:extLst>
          </p:cNvPr>
          <p:cNvGrpSpPr/>
          <p:nvPr/>
        </p:nvGrpSpPr>
        <p:grpSpPr>
          <a:xfrm>
            <a:off x="3614056" y="17543987"/>
            <a:ext cx="6825819" cy="3748469"/>
            <a:chOff x="1622271" y="19802823"/>
            <a:chExt cx="10011951" cy="5311927"/>
          </a:xfrm>
        </p:grpSpPr>
        <p:pic>
          <p:nvPicPr>
            <p:cNvPr id="115" name="Picture 114">
              <a:extLst>
                <a:ext uri="{FF2B5EF4-FFF2-40B4-BE49-F238E27FC236}">
                  <a16:creationId xmlns:a16="http://schemas.microsoft.com/office/drawing/2014/main" id="{3F5BB8AD-E1E3-CF48-B600-4DD85FF16D1B}"/>
                </a:ext>
              </a:extLst>
            </p:cNvPr>
            <p:cNvPicPr>
              <a:picLocks noChangeAspect="1"/>
            </p:cNvPicPr>
            <p:nvPr/>
          </p:nvPicPr>
          <p:blipFill>
            <a:blip r:embed="rId10"/>
            <a:stretch>
              <a:fillRect/>
            </a:stretch>
          </p:blipFill>
          <p:spPr>
            <a:xfrm>
              <a:off x="1622271" y="20116800"/>
              <a:ext cx="9441970" cy="4997950"/>
            </a:xfrm>
            <a:prstGeom prst="rect">
              <a:avLst/>
            </a:prstGeom>
          </p:spPr>
        </p:pic>
        <p:sp>
          <p:nvSpPr>
            <p:cNvPr id="121" name="Oval 120">
              <a:extLst>
                <a:ext uri="{FF2B5EF4-FFF2-40B4-BE49-F238E27FC236}">
                  <a16:creationId xmlns:a16="http://schemas.microsoft.com/office/drawing/2014/main" id="{D4816562-EE61-EC41-A473-1E51E7782DA8}"/>
                </a:ext>
              </a:extLst>
            </p:cNvPr>
            <p:cNvSpPr/>
            <p:nvPr/>
          </p:nvSpPr>
          <p:spPr>
            <a:xfrm rot="19527346">
              <a:off x="7892029" y="19802823"/>
              <a:ext cx="3742193" cy="489164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776" dirty="0"/>
            </a:p>
          </p:txBody>
        </p:sp>
      </p:grpSp>
      <p:grpSp>
        <p:nvGrpSpPr>
          <p:cNvPr id="1030" name="Group 1029">
            <a:extLst>
              <a:ext uri="{FF2B5EF4-FFF2-40B4-BE49-F238E27FC236}">
                <a16:creationId xmlns:a16="http://schemas.microsoft.com/office/drawing/2014/main" id="{8AD2EDDA-63F4-C348-80C4-1076720C0A8C}"/>
              </a:ext>
            </a:extLst>
          </p:cNvPr>
          <p:cNvGrpSpPr/>
          <p:nvPr/>
        </p:nvGrpSpPr>
        <p:grpSpPr>
          <a:xfrm>
            <a:off x="1629954" y="24631745"/>
            <a:ext cx="4074160" cy="4476973"/>
            <a:chOff x="2021840" y="26202640"/>
            <a:chExt cx="4074160" cy="4476973"/>
          </a:xfrm>
        </p:grpSpPr>
        <p:pic>
          <p:nvPicPr>
            <p:cNvPr id="119" name="Picture 118">
              <a:extLst>
                <a:ext uri="{FF2B5EF4-FFF2-40B4-BE49-F238E27FC236}">
                  <a16:creationId xmlns:a16="http://schemas.microsoft.com/office/drawing/2014/main" id="{FC74BA05-8BC9-6047-89DB-BABB2EB1F939}"/>
                </a:ext>
              </a:extLst>
            </p:cNvPr>
            <p:cNvPicPr>
              <a:picLocks noChangeAspect="1"/>
            </p:cNvPicPr>
            <p:nvPr/>
          </p:nvPicPr>
          <p:blipFill rotWithShape="1">
            <a:blip r:embed="rId11">
              <a:extLst>
                <a:ext uri="{BEBA8EAE-BF5A-486C-A8C5-ECC9F3942E4B}">
                  <a14:imgProps xmlns:a14="http://schemas.microsoft.com/office/drawing/2010/main">
                    <a14:imgLayer r:embed="rId12">
                      <a14:imgEffect>
                        <a14:brightnessContrast bright="20000" contrast="-20000"/>
                      </a14:imgEffect>
                    </a14:imgLayer>
                  </a14:imgProps>
                </a:ext>
              </a:extLst>
            </a:blip>
            <a:srcRect l="29870" t="15801" r="12663"/>
            <a:stretch/>
          </p:blipFill>
          <p:spPr>
            <a:xfrm>
              <a:off x="2021840" y="26202640"/>
              <a:ext cx="4074160" cy="4476973"/>
            </a:xfrm>
            <a:prstGeom prst="rect">
              <a:avLst/>
            </a:prstGeom>
          </p:spPr>
        </p:pic>
        <p:sp>
          <p:nvSpPr>
            <p:cNvPr id="123" name="TextBox 122">
              <a:extLst>
                <a:ext uri="{FF2B5EF4-FFF2-40B4-BE49-F238E27FC236}">
                  <a16:creationId xmlns:a16="http://schemas.microsoft.com/office/drawing/2014/main" id="{C058360B-977A-4644-968A-73F4A3C95FFC}"/>
                </a:ext>
              </a:extLst>
            </p:cNvPr>
            <p:cNvSpPr txBox="1"/>
            <p:nvPr/>
          </p:nvSpPr>
          <p:spPr>
            <a:xfrm>
              <a:off x="4512250" y="28159921"/>
              <a:ext cx="989373" cy="523220"/>
            </a:xfrm>
            <a:prstGeom prst="rect">
              <a:avLst/>
            </a:prstGeom>
            <a:noFill/>
          </p:spPr>
          <p:txBody>
            <a:bodyPr wrap="none" rtlCol="0">
              <a:spAutoFit/>
            </a:bodyPr>
            <a:lstStyle/>
            <a:p>
              <a:r>
                <a:rPr lang="en-US" sz="2800" b="1" dirty="0">
                  <a:latin typeface="Arial" charset="0"/>
                  <a:ea typeface="Arial" charset="0"/>
                  <a:cs typeface="Arial" charset="0"/>
                </a:rPr>
                <a:t>23°C</a:t>
              </a:r>
              <a:endParaRPr lang="en-US" sz="7776" b="1" dirty="0">
                <a:latin typeface="Arial" charset="0"/>
                <a:ea typeface="Arial" charset="0"/>
                <a:cs typeface="Arial" charset="0"/>
              </a:endParaRPr>
            </a:p>
          </p:txBody>
        </p:sp>
        <p:sp>
          <p:nvSpPr>
            <p:cNvPr id="124" name="TextBox 123">
              <a:extLst>
                <a:ext uri="{FF2B5EF4-FFF2-40B4-BE49-F238E27FC236}">
                  <a16:creationId xmlns:a16="http://schemas.microsoft.com/office/drawing/2014/main" id="{C1122A92-5939-904B-AA87-6CF23909FB6C}"/>
                </a:ext>
              </a:extLst>
            </p:cNvPr>
            <p:cNvSpPr txBox="1"/>
            <p:nvPr/>
          </p:nvSpPr>
          <p:spPr>
            <a:xfrm>
              <a:off x="2789553" y="28474367"/>
              <a:ext cx="989373" cy="523220"/>
            </a:xfrm>
            <a:prstGeom prst="rect">
              <a:avLst/>
            </a:prstGeom>
            <a:noFill/>
          </p:spPr>
          <p:txBody>
            <a:bodyPr wrap="none" rtlCol="0">
              <a:spAutoFit/>
            </a:bodyPr>
            <a:lstStyle/>
            <a:p>
              <a:r>
                <a:rPr lang="en-US" sz="2800" b="1" dirty="0">
                  <a:latin typeface="Arial" charset="0"/>
                  <a:ea typeface="Arial" charset="0"/>
                  <a:cs typeface="Arial" charset="0"/>
                </a:rPr>
                <a:t>29°C</a:t>
              </a:r>
              <a:endParaRPr lang="en-US" sz="7776" b="1" dirty="0">
                <a:latin typeface="Arial" charset="0"/>
                <a:ea typeface="Arial" charset="0"/>
                <a:cs typeface="Arial" charset="0"/>
              </a:endParaRPr>
            </a:p>
          </p:txBody>
        </p:sp>
      </p:grpSp>
      <p:pic>
        <p:nvPicPr>
          <p:cNvPr id="126" name="Picture 125">
            <a:extLst>
              <a:ext uri="{FF2B5EF4-FFF2-40B4-BE49-F238E27FC236}">
                <a16:creationId xmlns:a16="http://schemas.microsoft.com/office/drawing/2014/main" id="{742882C5-A0EA-924C-AE86-36C294629248}"/>
              </a:ext>
            </a:extLst>
          </p:cNvPr>
          <p:cNvPicPr>
            <a:picLocks noChangeAspect="1"/>
          </p:cNvPicPr>
          <p:nvPr/>
        </p:nvPicPr>
        <p:blipFill rotWithShape="1">
          <a:blip r:embed="rId13"/>
          <a:srcRect l="26361" r="-225" b="65884"/>
          <a:stretch/>
        </p:blipFill>
        <p:spPr>
          <a:xfrm>
            <a:off x="927462" y="29763752"/>
            <a:ext cx="12019467" cy="2124690"/>
          </a:xfrm>
          <a:prstGeom prst="rect">
            <a:avLst/>
          </a:prstGeom>
        </p:spPr>
      </p:pic>
      <p:pic>
        <p:nvPicPr>
          <p:cNvPr id="129" name="Picture 128">
            <a:extLst>
              <a:ext uri="{FF2B5EF4-FFF2-40B4-BE49-F238E27FC236}">
                <a16:creationId xmlns:a16="http://schemas.microsoft.com/office/drawing/2014/main" id="{25E4AF9E-FC6A-1749-B830-2DC96BD65BDB}"/>
              </a:ext>
            </a:extLst>
          </p:cNvPr>
          <p:cNvPicPr>
            <a:picLocks noChangeAspect="1"/>
          </p:cNvPicPr>
          <p:nvPr/>
        </p:nvPicPr>
        <p:blipFill rotWithShape="1">
          <a:blip r:embed="rId14"/>
          <a:srcRect l="81740" t="43833"/>
          <a:stretch/>
        </p:blipFill>
        <p:spPr>
          <a:xfrm>
            <a:off x="914399" y="31887883"/>
            <a:ext cx="2645230" cy="3114007"/>
          </a:xfrm>
          <a:prstGeom prst="rect">
            <a:avLst/>
          </a:prstGeom>
        </p:spPr>
      </p:pic>
      <p:sp>
        <p:nvSpPr>
          <p:cNvPr id="1024" name="TextBox 1023">
            <a:extLst>
              <a:ext uri="{FF2B5EF4-FFF2-40B4-BE49-F238E27FC236}">
                <a16:creationId xmlns:a16="http://schemas.microsoft.com/office/drawing/2014/main" id="{0B78C1BD-1EC0-FF4F-921C-5FD3C1142C65}"/>
              </a:ext>
            </a:extLst>
          </p:cNvPr>
          <p:cNvSpPr txBox="1"/>
          <p:nvPr/>
        </p:nvSpPr>
        <p:spPr>
          <a:xfrm>
            <a:off x="9950994" y="29698963"/>
            <a:ext cx="3049233"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Liquid chromatography</a:t>
            </a:r>
          </a:p>
        </p:txBody>
      </p:sp>
      <p:sp>
        <p:nvSpPr>
          <p:cNvPr id="143" name="TextBox 142">
            <a:extLst>
              <a:ext uri="{FF2B5EF4-FFF2-40B4-BE49-F238E27FC236}">
                <a16:creationId xmlns:a16="http://schemas.microsoft.com/office/drawing/2014/main" id="{67C7222E-E67A-3F46-A6FD-F48267AA0A6E}"/>
              </a:ext>
            </a:extLst>
          </p:cNvPr>
          <p:cNvSpPr txBox="1"/>
          <p:nvPr/>
        </p:nvSpPr>
        <p:spPr>
          <a:xfrm>
            <a:off x="1055400" y="24376468"/>
            <a:ext cx="518091" cy="646331"/>
          </a:xfrm>
          <a:prstGeom prst="rect">
            <a:avLst/>
          </a:prstGeom>
          <a:noFill/>
        </p:spPr>
        <p:txBody>
          <a:bodyPr wrap="none" rtlCol="0">
            <a:spAutoFit/>
          </a:bodyPr>
          <a:lstStyle/>
          <a:p>
            <a:r>
              <a:rPr lang="en-US" sz="3600" b="1" dirty="0">
                <a:latin typeface="Arial" charset="0"/>
                <a:ea typeface="Arial" charset="0"/>
                <a:cs typeface="Arial" charset="0"/>
              </a:rPr>
              <a:t>A</a:t>
            </a:r>
            <a:endParaRPr lang="en-US" sz="8800" b="1" dirty="0">
              <a:latin typeface="Arial" charset="0"/>
              <a:ea typeface="Arial" charset="0"/>
              <a:cs typeface="Arial" charset="0"/>
            </a:endParaRPr>
          </a:p>
        </p:txBody>
      </p:sp>
      <p:sp>
        <p:nvSpPr>
          <p:cNvPr id="144" name="TextBox 143">
            <a:extLst>
              <a:ext uri="{FF2B5EF4-FFF2-40B4-BE49-F238E27FC236}">
                <a16:creationId xmlns:a16="http://schemas.microsoft.com/office/drawing/2014/main" id="{A415F059-3128-CB43-BB1A-0529B6DC20F0}"/>
              </a:ext>
            </a:extLst>
          </p:cNvPr>
          <p:cNvSpPr txBox="1"/>
          <p:nvPr/>
        </p:nvSpPr>
        <p:spPr>
          <a:xfrm>
            <a:off x="6432943" y="24430897"/>
            <a:ext cx="518091" cy="646331"/>
          </a:xfrm>
          <a:prstGeom prst="rect">
            <a:avLst/>
          </a:prstGeom>
          <a:noFill/>
        </p:spPr>
        <p:txBody>
          <a:bodyPr wrap="none" rtlCol="0">
            <a:spAutoFit/>
          </a:bodyPr>
          <a:lstStyle/>
          <a:p>
            <a:r>
              <a:rPr lang="en-US" sz="3600" b="1" dirty="0">
                <a:latin typeface="Arial" charset="0"/>
                <a:ea typeface="Arial" charset="0"/>
                <a:cs typeface="Arial" charset="0"/>
              </a:rPr>
              <a:t>B</a:t>
            </a:r>
            <a:endParaRPr lang="en-US" sz="8800" b="1" dirty="0">
              <a:latin typeface="Arial" charset="0"/>
              <a:ea typeface="Arial" charset="0"/>
              <a:cs typeface="Arial" charset="0"/>
            </a:endParaRPr>
          </a:p>
        </p:txBody>
      </p:sp>
      <p:sp>
        <p:nvSpPr>
          <p:cNvPr id="145" name="TextBox 144">
            <a:extLst>
              <a:ext uri="{FF2B5EF4-FFF2-40B4-BE49-F238E27FC236}">
                <a16:creationId xmlns:a16="http://schemas.microsoft.com/office/drawing/2014/main" id="{360DCA06-017D-3848-864A-E03A32A68240}"/>
              </a:ext>
            </a:extLst>
          </p:cNvPr>
          <p:cNvSpPr txBox="1"/>
          <p:nvPr/>
        </p:nvSpPr>
        <p:spPr>
          <a:xfrm>
            <a:off x="999153" y="29214285"/>
            <a:ext cx="518091" cy="646331"/>
          </a:xfrm>
          <a:prstGeom prst="rect">
            <a:avLst/>
          </a:prstGeom>
          <a:noFill/>
        </p:spPr>
        <p:txBody>
          <a:bodyPr wrap="none" rtlCol="0">
            <a:spAutoFit/>
          </a:bodyPr>
          <a:lstStyle/>
          <a:p>
            <a:r>
              <a:rPr lang="en-US" sz="3600" b="1" dirty="0">
                <a:latin typeface="Arial" charset="0"/>
                <a:ea typeface="Arial" charset="0"/>
                <a:cs typeface="Arial" charset="0"/>
              </a:rPr>
              <a:t>C</a:t>
            </a:r>
            <a:endParaRPr lang="en-US" sz="8800" b="1" dirty="0">
              <a:latin typeface="Arial" charset="0"/>
              <a:ea typeface="Arial" charset="0"/>
              <a:cs typeface="Arial" charset="0"/>
            </a:endParaRPr>
          </a:p>
        </p:txBody>
      </p:sp>
      <p:pic>
        <p:nvPicPr>
          <p:cNvPr id="148" name="Picture 147">
            <a:extLst>
              <a:ext uri="{FF2B5EF4-FFF2-40B4-BE49-F238E27FC236}">
                <a16:creationId xmlns:a16="http://schemas.microsoft.com/office/drawing/2014/main" id="{EAE630B0-523F-0446-B22D-E21AB62828C3}"/>
              </a:ext>
            </a:extLst>
          </p:cNvPr>
          <p:cNvPicPr>
            <a:picLocks noChangeAspect="1"/>
          </p:cNvPicPr>
          <p:nvPr/>
        </p:nvPicPr>
        <p:blipFill rotWithShape="1">
          <a:blip r:embed="rId13"/>
          <a:srcRect l="26361" r="65706" b="87791"/>
          <a:stretch/>
        </p:blipFill>
        <p:spPr>
          <a:xfrm>
            <a:off x="3549825" y="31883248"/>
            <a:ext cx="9343215" cy="2890076"/>
          </a:xfrm>
          <a:prstGeom prst="rect">
            <a:avLst/>
          </a:prstGeom>
        </p:spPr>
      </p:pic>
      <p:pic>
        <p:nvPicPr>
          <p:cNvPr id="149" name="Picture 148">
            <a:extLst>
              <a:ext uri="{FF2B5EF4-FFF2-40B4-BE49-F238E27FC236}">
                <a16:creationId xmlns:a16="http://schemas.microsoft.com/office/drawing/2014/main" id="{AA720A62-4DAD-414F-87D6-6B0F48D3E7F1}"/>
              </a:ext>
            </a:extLst>
          </p:cNvPr>
          <p:cNvPicPr>
            <a:picLocks noChangeAspect="1"/>
          </p:cNvPicPr>
          <p:nvPr/>
        </p:nvPicPr>
        <p:blipFill rotWithShape="1">
          <a:blip r:embed="rId14"/>
          <a:srcRect l="45126" t="50090" r="38260"/>
          <a:stretch/>
        </p:blipFill>
        <p:spPr>
          <a:xfrm>
            <a:off x="5961545" y="32035952"/>
            <a:ext cx="2632725" cy="3026931"/>
          </a:xfrm>
          <a:prstGeom prst="rect">
            <a:avLst/>
          </a:prstGeom>
        </p:spPr>
      </p:pic>
      <p:sp>
        <p:nvSpPr>
          <p:cNvPr id="150" name="TextBox 149">
            <a:extLst>
              <a:ext uri="{FF2B5EF4-FFF2-40B4-BE49-F238E27FC236}">
                <a16:creationId xmlns:a16="http://schemas.microsoft.com/office/drawing/2014/main" id="{96F94D12-44B2-4341-8037-EBFC96489C09}"/>
              </a:ext>
            </a:extLst>
          </p:cNvPr>
          <p:cNvSpPr txBox="1"/>
          <p:nvPr/>
        </p:nvSpPr>
        <p:spPr>
          <a:xfrm>
            <a:off x="3591559" y="32644442"/>
            <a:ext cx="2402841" cy="1015663"/>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Protein identification and quantification</a:t>
            </a:r>
          </a:p>
        </p:txBody>
      </p:sp>
      <p:sp>
        <p:nvSpPr>
          <p:cNvPr id="151" name="TextBox 150">
            <a:extLst>
              <a:ext uri="{FF2B5EF4-FFF2-40B4-BE49-F238E27FC236}">
                <a16:creationId xmlns:a16="http://schemas.microsoft.com/office/drawing/2014/main" id="{D7758965-94AA-4947-B702-2AF7CC1CAA58}"/>
              </a:ext>
            </a:extLst>
          </p:cNvPr>
          <p:cNvSpPr txBox="1"/>
          <p:nvPr/>
        </p:nvSpPr>
        <p:spPr>
          <a:xfrm>
            <a:off x="8514805" y="32855624"/>
            <a:ext cx="1518195" cy="707886"/>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Statistical analyses</a:t>
            </a:r>
          </a:p>
        </p:txBody>
      </p:sp>
      <p:pic>
        <p:nvPicPr>
          <p:cNvPr id="152" name="Picture 4" descr="Image result for PCA">
            <a:extLst>
              <a:ext uri="{FF2B5EF4-FFF2-40B4-BE49-F238E27FC236}">
                <a16:creationId xmlns:a16="http://schemas.microsoft.com/office/drawing/2014/main" id="{74895299-C3EC-4349-9E03-135CA42A98C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208719" y="32325597"/>
            <a:ext cx="2438611" cy="2342770"/>
          </a:xfrm>
          <a:prstGeom prst="rect">
            <a:avLst/>
          </a:prstGeom>
          <a:noFill/>
          <a:extLst>
            <a:ext uri="{909E8E84-426E-40DD-AFC4-6F175D3DCCD1}">
              <a14:hiddenFill xmlns:a14="http://schemas.microsoft.com/office/drawing/2010/main">
                <a:solidFill>
                  <a:srgbClr val="FFFFFF"/>
                </a:solidFill>
              </a14:hiddenFill>
            </a:ext>
          </a:extLst>
        </p:spPr>
      </p:pic>
      <p:grpSp>
        <p:nvGrpSpPr>
          <p:cNvPr id="1036" name="Group 1035">
            <a:extLst>
              <a:ext uri="{FF2B5EF4-FFF2-40B4-BE49-F238E27FC236}">
                <a16:creationId xmlns:a16="http://schemas.microsoft.com/office/drawing/2014/main" id="{6028CEDB-5CFC-2E4C-B2AB-412FA0711BFA}"/>
              </a:ext>
            </a:extLst>
          </p:cNvPr>
          <p:cNvGrpSpPr/>
          <p:nvPr/>
        </p:nvGrpSpPr>
        <p:grpSpPr>
          <a:xfrm>
            <a:off x="1407160" y="30181199"/>
            <a:ext cx="482600" cy="523220"/>
            <a:chOff x="-604520" y="29921200"/>
            <a:chExt cx="482600" cy="523220"/>
          </a:xfrm>
        </p:grpSpPr>
        <p:sp>
          <p:nvSpPr>
            <p:cNvPr id="1034" name="TextBox 1033">
              <a:extLst>
                <a:ext uri="{FF2B5EF4-FFF2-40B4-BE49-F238E27FC236}">
                  <a16:creationId xmlns:a16="http://schemas.microsoft.com/office/drawing/2014/main" id="{63356B8A-252A-8B4E-B9A4-88C56C396D85}"/>
                </a:ext>
              </a:extLst>
            </p:cNvPr>
            <p:cNvSpPr txBox="1"/>
            <p:nvPr/>
          </p:nvSpPr>
          <p:spPr>
            <a:xfrm>
              <a:off x="-533400" y="29921200"/>
              <a:ext cx="385042"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1</a:t>
              </a:r>
            </a:p>
          </p:txBody>
        </p:sp>
        <p:sp>
          <p:nvSpPr>
            <p:cNvPr id="1035" name="Oval 1034">
              <a:extLst>
                <a:ext uri="{FF2B5EF4-FFF2-40B4-BE49-F238E27FC236}">
                  <a16:creationId xmlns:a16="http://schemas.microsoft.com/office/drawing/2014/main" id="{BB52F0A7-42C1-CF42-9532-F6D3FAE8CC10}"/>
                </a:ext>
              </a:extLst>
            </p:cNvPr>
            <p:cNvSpPr/>
            <p:nvPr/>
          </p:nvSpPr>
          <p:spPr>
            <a:xfrm>
              <a:off x="-604520" y="29946600"/>
              <a:ext cx="4826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6" name="Group 155">
            <a:extLst>
              <a:ext uri="{FF2B5EF4-FFF2-40B4-BE49-F238E27FC236}">
                <a16:creationId xmlns:a16="http://schemas.microsoft.com/office/drawing/2014/main" id="{A1AF0006-F75D-1E46-A7A0-C7F175B41E4D}"/>
              </a:ext>
            </a:extLst>
          </p:cNvPr>
          <p:cNvGrpSpPr/>
          <p:nvPr/>
        </p:nvGrpSpPr>
        <p:grpSpPr>
          <a:xfrm>
            <a:off x="4965700" y="30242159"/>
            <a:ext cx="482600" cy="523220"/>
            <a:chOff x="-604520" y="29921200"/>
            <a:chExt cx="482600" cy="523220"/>
          </a:xfrm>
        </p:grpSpPr>
        <p:sp>
          <p:nvSpPr>
            <p:cNvPr id="157" name="TextBox 156">
              <a:extLst>
                <a:ext uri="{FF2B5EF4-FFF2-40B4-BE49-F238E27FC236}">
                  <a16:creationId xmlns:a16="http://schemas.microsoft.com/office/drawing/2014/main" id="{A531F23E-CDA2-F743-96A2-5BC0AB902A35}"/>
                </a:ext>
              </a:extLst>
            </p:cNvPr>
            <p:cNvSpPr txBox="1"/>
            <p:nvPr/>
          </p:nvSpPr>
          <p:spPr>
            <a:xfrm>
              <a:off x="-556260" y="29921200"/>
              <a:ext cx="385042"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2</a:t>
              </a:r>
            </a:p>
          </p:txBody>
        </p:sp>
        <p:sp>
          <p:nvSpPr>
            <p:cNvPr id="158" name="Oval 157">
              <a:extLst>
                <a:ext uri="{FF2B5EF4-FFF2-40B4-BE49-F238E27FC236}">
                  <a16:creationId xmlns:a16="http://schemas.microsoft.com/office/drawing/2014/main" id="{0AE03AC2-FEF4-7E40-A4D9-59DACA80B0BC}"/>
                </a:ext>
              </a:extLst>
            </p:cNvPr>
            <p:cNvSpPr/>
            <p:nvPr/>
          </p:nvSpPr>
          <p:spPr>
            <a:xfrm>
              <a:off x="-604520" y="29946600"/>
              <a:ext cx="4826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9" name="Group 158">
            <a:extLst>
              <a:ext uri="{FF2B5EF4-FFF2-40B4-BE49-F238E27FC236}">
                <a16:creationId xmlns:a16="http://schemas.microsoft.com/office/drawing/2014/main" id="{436DCB64-7531-E44B-BA66-E328B83B5259}"/>
              </a:ext>
            </a:extLst>
          </p:cNvPr>
          <p:cNvGrpSpPr/>
          <p:nvPr/>
        </p:nvGrpSpPr>
        <p:grpSpPr>
          <a:xfrm>
            <a:off x="8661400" y="30143099"/>
            <a:ext cx="482600" cy="523220"/>
            <a:chOff x="-604520" y="29921200"/>
            <a:chExt cx="482600" cy="523220"/>
          </a:xfrm>
        </p:grpSpPr>
        <p:sp>
          <p:nvSpPr>
            <p:cNvPr id="160" name="TextBox 159">
              <a:extLst>
                <a:ext uri="{FF2B5EF4-FFF2-40B4-BE49-F238E27FC236}">
                  <a16:creationId xmlns:a16="http://schemas.microsoft.com/office/drawing/2014/main" id="{285C34DC-47A3-CD48-A362-42FDFE03BDA7}"/>
                </a:ext>
              </a:extLst>
            </p:cNvPr>
            <p:cNvSpPr txBox="1"/>
            <p:nvPr/>
          </p:nvSpPr>
          <p:spPr>
            <a:xfrm>
              <a:off x="-556260" y="29921200"/>
              <a:ext cx="385042"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3</a:t>
              </a:r>
            </a:p>
          </p:txBody>
        </p:sp>
        <p:sp>
          <p:nvSpPr>
            <p:cNvPr id="161" name="Oval 160">
              <a:extLst>
                <a:ext uri="{FF2B5EF4-FFF2-40B4-BE49-F238E27FC236}">
                  <a16:creationId xmlns:a16="http://schemas.microsoft.com/office/drawing/2014/main" id="{5DB51463-B6F8-CA42-9E90-40358FDB8FCC}"/>
                </a:ext>
              </a:extLst>
            </p:cNvPr>
            <p:cNvSpPr/>
            <p:nvPr/>
          </p:nvSpPr>
          <p:spPr>
            <a:xfrm>
              <a:off x="-604520" y="29946600"/>
              <a:ext cx="4826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2" name="Group 161">
            <a:extLst>
              <a:ext uri="{FF2B5EF4-FFF2-40B4-BE49-F238E27FC236}">
                <a16:creationId xmlns:a16="http://schemas.microsoft.com/office/drawing/2014/main" id="{DD901326-E0BF-DA40-B86A-73FED0894C6A}"/>
              </a:ext>
            </a:extLst>
          </p:cNvPr>
          <p:cNvGrpSpPr/>
          <p:nvPr/>
        </p:nvGrpSpPr>
        <p:grpSpPr>
          <a:xfrm>
            <a:off x="1064260" y="32248564"/>
            <a:ext cx="482600" cy="523220"/>
            <a:chOff x="-604520" y="29921200"/>
            <a:chExt cx="482600" cy="523220"/>
          </a:xfrm>
        </p:grpSpPr>
        <p:sp>
          <p:nvSpPr>
            <p:cNvPr id="163" name="TextBox 162">
              <a:extLst>
                <a:ext uri="{FF2B5EF4-FFF2-40B4-BE49-F238E27FC236}">
                  <a16:creationId xmlns:a16="http://schemas.microsoft.com/office/drawing/2014/main" id="{8B8989A3-AD3D-464A-8608-1E6640F8EFCE}"/>
                </a:ext>
              </a:extLst>
            </p:cNvPr>
            <p:cNvSpPr txBox="1"/>
            <p:nvPr/>
          </p:nvSpPr>
          <p:spPr>
            <a:xfrm>
              <a:off x="-556260" y="29921200"/>
              <a:ext cx="385042"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4</a:t>
              </a:r>
            </a:p>
          </p:txBody>
        </p:sp>
        <p:sp>
          <p:nvSpPr>
            <p:cNvPr id="164" name="Oval 163">
              <a:extLst>
                <a:ext uri="{FF2B5EF4-FFF2-40B4-BE49-F238E27FC236}">
                  <a16:creationId xmlns:a16="http://schemas.microsoft.com/office/drawing/2014/main" id="{84F6173C-8633-D74F-9E9B-70EB4F33814F}"/>
                </a:ext>
              </a:extLst>
            </p:cNvPr>
            <p:cNvSpPr/>
            <p:nvPr/>
          </p:nvSpPr>
          <p:spPr>
            <a:xfrm>
              <a:off x="-604520" y="29946600"/>
              <a:ext cx="4826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5" name="Group 164">
            <a:extLst>
              <a:ext uri="{FF2B5EF4-FFF2-40B4-BE49-F238E27FC236}">
                <a16:creationId xmlns:a16="http://schemas.microsoft.com/office/drawing/2014/main" id="{5167F5A2-CED8-0E4F-B315-EF0355B724CE}"/>
              </a:ext>
            </a:extLst>
          </p:cNvPr>
          <p:cNvGrpSpPr/>
          <p:nvPr/>
        </p:nvGrpSpPr>
        <p:grpSpPr>
          <a:xfrm>
            <a:off x="4462780" y="32149504"/>
            <a:ext cx="482600" cy="523220"/>
            <a:chOff x="-604520" y="29921200"/>
            <a:chExt cx="482600" cy="523220"/>
          </a:xfrm>
        </p:grpSpPr>
        <p:sp>
          <p:nvSpPr>
            <p:cNvPr id="166" name="TextBox 165">
              <a:extLst>
                <a:ext uri="{FF2B5EF4-FFF2-40B4-BE49-F238E27FC236}">
                  <a16:creationId xmlns:a16="http://schemas.microsoft.com/office/drawing/2014/main" id="{C73E1035-F6FE-A644-A995-BFD096BC8FD3}"/>
                </a:ext>
              </a:extLst>
            </p:cNvPr>
            <p:cNvSpPr txBox="1"/>
            <p:nvPr/>
          </p:nvSpPr>
          <p:spPr>
            <a:xfrm>
              <a:off x="-556260" y="29921200"/>
              <a:ext cx="385042"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5</a:t>
              </a:r>
            </a:p>
          </p:txBody>
        </p:sp>
        <p:sp>
          <p:nvSpPr>
            <p:cNvPr id="167" name="Oval 166">
              <a:extLst>
                <a:ext uri="{FF2B5EF4-FFF2-40B4-BE49-F238E27FC236}">
                  <a16:creationId xmlns:a16="http://schemas.microsoft.com/office/drawing/2014/main" id="{F80B4E9F-D269-3C45-9289-6DEE89F2B520}"/>
                </a:ext>
              </a:extLst>
            </p:cNvPr>
            <p:cNvSpPr/>
            <p:nvPr/>
          </p:nvSpPr>
          <p:spPr>
            <a:xfrm>
              <a:off x="-604520" y="29946600"/>
              <a:ext cx="4826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 name="Group 167">
            <a:extLst>
              <a:ext uri="{FF2B5EF4-FFF2-40B4-BE49-F238E27FC236}">
                <a16:creationId xmlns:a16="http://schemas.microsoft.com/office/drawing/2014/main" id="{603CE4D5-F9E9-D04C-B066-BBC2ABEE089B}"/>
              </a:ext>
            </a:extLst>
          </p:cNvPr>
          <p:cNvGrpSpPr/>
          <p:nvPr/>
        </p:nvGrpSpPr>
        <p:grpSpPr>
          <a:xfrm>
            <a:off x="9004300" y="32164744"/>
            <a:ext cx="482600" cy="523220"/>
            <a:chOff x="-604520" y="29921200"/>
            <a:chExt cx="482600" cy="523220"/>
          </a:xfrm>
        </p:grpSpPr>
        <p:sp>
          <p:nvSpPr>
            <p:cNvPr id="169" name="TextBox 168">
              <a:extLst>
                <a:ext uri="{FF2B5EF4-FFF2-40B4-BE49-F238E27FC236}">
                  <a16:creationId xmlns:a16="http://schemas.microsoft.com/office/drawing/2014/main" id="{3E217F0A-74C5-8A42-9745-C67DECAF2B7B}"/>
                </a:ext>
              </a:extLst>
            </p:cNvPr>
            <p:cNvSpPr txBox="1"/>
            <p:nvPr/>
          </p:nvSpPr>
          <p:spPr>
            <a:xfrm>
              <a:off x="-556260" y="29921200"/>
              <a:ext cx="385042"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6</a:t>
              </a:r>
            </a:p>
          </p:txBody>
        </p:sp>
        <p:sp>
          <p:nvSpPr>
            <p:cNvPr id="170" name="Oval 169">
              <a:extLst>
                <a:ext uri="{FF2B5EF4-FFF2-40B4-BE49-F238E27FC236}">
                  <a16:creationId xmlns:a16="http://schemas.microsoft.com/office/drawing/2014/main" id="{3B292EF0-622E-D54D-8BC3-2137D9AFAB75}"/>
                </a:ext>
              </a:extLst>
            </p:cNvPr>
            <p:cNvSpPr/>
            <p:nvPr/>
          </p:nvSpPr>
          <p:spPr>
            <a:xfrm>
              <a:off x="-604520" y="29946600"/>
              <a:ext cx="4826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3" name="Rectangle 172">
            <a:extLst>
              <a:ext uri="{FF2B5EF4-FFF2-40B4-BE49-F238E27FC236}">
                <a16:creationId xmlns:a16="http://schemas.microsoft.com/office/drawing/2014/main" id="{5F4BB442-12DD-9C47-8D87-EE2BABE63DBF}"/>
              </a:ext>
            </a:extLst>
          </p:cNvPr>
          <p:cNvSpPr/>
          <p:nvPr/>
        </p:nvSpPr>
        <p:spPr>
          <a:xfrm rot="5400000">
            <a:off x="23022365" y="-1161105"/>
            <a:ext cx="7272666" cy="26091024"/>
          </a:xfrm>
          <a:prstGeom prst="rect">
            <a:avLst/>
          </a:prstGeom>
          <a:solidFill>
            <a:schemeClr val="bg1"/>
          </a:solidFill>
          <a:ln>
            <a:solidFill>
              <a:srgbClr val="000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776"/>
          </a:p>
        </p:txBody>
      </p:sp>
      <p:pic>
        <p:nvPicPr>
          <p:cNvPr id="174" name="Picture 173">
            <a:extLst>
              <a:ext uri="{FF2B5EF4-FFF2-40B4-BE49-F238E27FC236}">
                <a16:creationId xmlns:a16="http://schemas.microsoft.com/office/drawing/2014/main" id="{735CF500-0141-E74D-8C22-07B2D739BA7F}"/>
              </a:ext>
            </a:extLst>
          </p:cNvPr>
          <p:cNvPicPr>
            <a:picLocks noChangeAspect="1"/>
          </p:cNvPicPr>
          <p:nvPr/>
        </p:nvPicPr>
        <p:blipFill>
          <a:blip r:embed="rId16"/>
          <a:stretch>
            <a:fillRect/>
          </a:stretch>
        </p:blipFill>
        <p:spPr>
          <a:xfrm>
            <a:off x="13872017" y="9583373"/>
            <a:ext cx="6484302" cy="3890581"/>
          </a:xfrm>
          <a:prstGeom prst="rect">
            <a:avLst/>
          </a:prstGeom>
          <a:ln>
            <a:solidFill>
              <a:schemeClr val="tx1"/>
            </a:solidFill>
          </a:ln>
        </p:spPr>
      </p:pic>
      <p:sp>
        <p:nvSpPr>
          <p:cNvPr id="175" name="TextBox 174">
            <a:extLst>
              <a:ext uri="{FF2B5EF4-FFF2-40B4-BE49-F238E27FC236}">
                <a16:creationId xmlns:a16="http://schemas.microsoft.com/office/drawing/2014/main" id="{A5771238-85CB-AA46-B9D4-A022E8D5B4CA}"/>
              </a:ext>
            </a:extLst>
          </p:cNvPr>
          <p:cNvSpPr txBox="1"/>
          <p:nvPr/>
        </p:nvSpPr>
        <p:spPr>
          <a:xfrm>
            <a:off x="14030218" y="8531814"/>
            <a:ext cx="6086582" cy="1015663"/>
          </a:xfrm>
          <a:prstGeom prst="rect">
            <a:avLst/>
          </a:prstGeom>
          <a:noFill/>
          <a:ln>
            <a:noFill/>
          </a:ln>
        </p:spPr>
        <p:txBody>
          <a:bodyPr wrap="square" rtlCol="0">
            <a:spAutoFit/>
          </a:bodyPr>
          <a:lstStyle/>
          <a:p>
            <a:pPr algn="ctr"/>
            <a:r>
              <a:rPr lang="en-US" sz="3000" b="1" dirty="0">
                <a:latin typeface="Arial" charset="0"/>
                <a:ea typeface="Arial" charset="0"/>
                <a:cs typeface="Arial" charset="0"/>
              </a:rPr>
              <a:t>Higher temperature gives rise to larger animals</a:t>
            </a:r>
          </a:p>
        </p:txBody>
      </p:sp>
      <p:sp>
        <p:nvSpPr>
          <p:cNvPr id="135" name="TextBox 134">
            <a:extLst>
              <a:ext uri="{FF2B5EF4-FFF2-40B4-BE49-F238E27FC236}">
                <a16:creationId xmlns:a16="http://schemas.microsoft.com/office/drawing/2014/main" id="{C6770832-DA82-C549-BDA5-3259A0CDF070}"/>
              </a:ext>
            </a:extLst>
          </p:cNvPr>
          <p:cNvSpPr txBox="1"/>
          <p:nvPr/>
        </p:nvSpPr>
        <p:spPr>
          <a:xfrm rot="10800000" flipV="1">
            <a:off x="13714532" y="15724104"/>
            <a:ext cx="25793853" cy="1477328"/>
          </a:xfrm>
          <a:prstGeom prst="rect">
            <a:avLst/>
          </a:prstGeom>
          <a:noFill/>
          <a:ln>
            <a:noFill/>
          </a:ln>
        </p:spPr>
        <p:txBody>
          <a:bodyPr wrap="square" lIns="182880" tIns="91440" rIns="182880" bIns="91440" rtlCol="0">
            <a:spAutoFit/>
          </a:bodyPr>
          <a:lstStyle/>
          <a:p>
            <a:pPr marL="31750" algn="just">
              <a:spcAft>
                <a:spcPts val="1800"/>
              </a:spcAft>
            </a:pPr>
            <a:r>
              <a:rPr lang="en-US" sz="2800" b="1" dirty="0">
                <a:latin typeface="Times New Roman" charset="0"/>
                <a:ea typeface="Times New Roman" charset="0"/>
                <a:cs typeface="Times New Roman" charset="0"/>
              </a:rPr>
              <a:t>153 proteins </a:t>
            </a:r>
            <a:r>
              <a:rPr lang="en-US" sz="2800" dirty="0">
                <a:latin typeface="Times New Roman" charset="0"/>
                <a:ea typeface="Times New Roman" charset="0"/>
                <a:cs typeface="Times New Roman" charset="0"/>
              </a:rPr>
              <a:t>showed a significant difference (FDR-corrected </a:t>
            </a:r>
            <a:r>
              <a:rPr lang="en-US" sz="2800" i="1" dirty="0">
                <a:latin typeface="Times New Roman" charset="0"/>
                <a:ea typeface="Times New Roman" charset="0"/>
                <a:cs typeface="Times New Roman" charset="0"/>
              </a:rPr>
              <a:t>P </a:t>
            </a:r>
            <a:r>
              <a:rPr lang="en-US" sz="2800" dirty="0">
                <a:latin typeface="Times New Roman" charset="0"/>
                <a:ea typeface="Times New Roman" charset="0"/>
                <a:cs typeface="Times New Roman" charset="0"/>
              </a:rPr>
              <a:t>value &lt; 0.1) in abundance between temperatures at given time point by a Chi-square proportions test. Collectively, ASCA ranked proteins (PC1 loadings value cutoff &gt; 0.025) and proportions test identified </a:t>
            </a:r>
            <a:r>
              <a:rPr lang="en-US" sz="2800" b="1" dirty="0">
                <a:latin typeface="Times New Roman" charset="0"/>
                <a:ea typeface="Times New Roman" charset="0"/>
                <a:cs typeface="Times New Roman" charset="0"/>
              </a:rPr>
              <a:t>263 proteins</a:t>
            </a:r>
            <a:r>
              <a:rPr lang="en-US" sz="2800" dirty="0">
                <a:latin typeface="Times New Roman" charset="0"/>
                <a:ea typeface="Times New Roman" charset="0"/>
                <a:cs typeface="Times New Roman" charset="0"/>
              </a:rPr>
              <a:t> of which </a:t>
            </a:r>
            <a:r>
              <a:rPr lang="en-US" sz="2800" b="1" dirty="0">
                <a:latin typeface="Times New Roman" charset="0"/>
                <a:ea typeface="Times New Roman" charset="0"/>
                <a:cs typeface="Times New Roman" charset="0"/>
              </a:rPr>
              <a:t>132</a:t>
            </a:r>
            <a:r>
              <a:rPr lang="en-US" sz="2800" dirty="0">
                <a:latin typeface="Times New Roman" charset="0"/>
                <a:ea typeface="Times New Roman" charset="0"/>
                <a:cs typeface="Times New Roman" charset="0"/>
              </a:rPr>
              <a:t> mapped to </a:t>
            </a:r>
            <a:r>
              <a:rPr lang="en-US" sz="2800" dirty="0" err="1">
                <a:latin typeface="Times New Roman" charset="0"/>
                <a:ea typeface="Times New Roman" charset="0"/>
                <a:cs typeface="Times New Roman" charset="0"/>
              </a:rPr>
              <a:t>Uniprot</a:t>
            </a:r>
            <a:r>
              <a:rPr lang="en-US" sz="2800" dirty="0">
                <a:latin typeface="Times New Roman" charset="0"/>
                <a:ea typeface="Times New Roman" charset="0"/>
                <a:cs typeface="Times New Roman" charset="0"/>
              </a:rPr>
              <a:t> accessions at an e-value cutoff of 10e-10. Because proteins mapped to multiple species, we looked to GO annotations from </a:t>
            </a:r>
            <a:r>
              <a:rPr lang="en-US" sz="2800" dirty="0" err="1">
                <a:latin typeface="Times New Roman" charset="0"/>
                <a:ea typeface="Times New Roman" charset="0"/>
                <a:cs typeface="Times New Roman" charset="0"/>
              </a:rPr>
              <a:t>Uniprot</a:t>
            </a:r>
            <a:r>
              <a:rPr lang="en-US" sz="2800" dirty="0">
                <a:latin typeface="Times New Roman" charset="0"/>
                <a:ea typeface="Times New Roman" charset="0"/>
                <a:cs typeface="Times New Roman" charset="0"/>
              </a:rPr>
              <a:t> to explore relationships among proteins rather than physical protein interactions.</a:t>
            </a:r>
          </a:p>
        </p:txBody>
      </p:sp>
      <p:grpSp>
        <p:nvGrpSpPr>
          <p:cNvPr id="9" name="Group 8">
            <a:extLst>
              <a:ext uri="{FF2B5EF4-FFF2-40B4-BE49-F238E27FC236}">
                <a16:creationId xmlns:a16="http://schemas.microsoft.com/office/drawing/2014/main" id="{92D9A30B-0C15-0345-96D6-F5BD2B751D6F}"/>
              </a:ext>
            </a:extLst>
          </p:cNvPr>
          <p:cNvGrpSpPr/>
          <p:nvPr/>
        </p:nvGrpSpPr>
        <p:grpSpPr>
          <a:xfrm>
            <a:off x="20802129" y="8525778"/>
            <a:ext cx="5576279" cy="5024381"/>
            <a:chOff x="20966721" y="8506414"/>
            <a:chExt cx="5576279" cy="5024381"/>
          </a:xfrm>
        </p:grpSpPr>
        <p:pic>
          <p:nvPicPr>
            <p:cNvPr id="137" name="Picture 2" descr="https://raw.githubusercontent.com/kaitlynrm/OysterSeedProject/master/analysis/venn-diagram/venny-2329.png">
              <a:extLst>
                <a:ext uri="{FF2B5EF4-FFF2-40B4-BE49-F238E27FC236}">
                  <a16:creationId xmlns:a16="http://schemas.microsoft.com/office/drawing/2014/main" id="{67745E35-8613-784D-AA30-9CBBA84552FE}"/>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10879" t="16955" r="9868" b="25463"/>
            <a:stretch/>
          </p:blipFill>
          <p:spPr bwMode="auto">
            <a:xfrm>
              <a:off x="20966721" y="9479280"/>
              <a:ext cx="5576279" cy="4051515"/>
            </a:xfrm>
            <a:prstGeom prst="rect">
              <a:avLst/>
            </a:prstGeom>
            <a:noFill/>
            <a:extLst>
              <a:ext uri="{909E8E84-426E-40DD-AFC4-6F175D3DCCD1}">
                <a14:hiddenFill xmlns:a14="http://schemas.microsoft.com/office/drawing/2010/main">
                  <a:solidFill>
                    <a:srgbClr val="FFFFFF"/>
                  </a:solidFill>
                </a14:hiddenFill>
              </a:ext>
            </a:extLst>
          </p:spPr>
        </p:pic>
        <p:sp>
          <p:nvSpPr>
            <p:cNvPr id="138" name="TextBox 137">
              <a:extLst>
                <a:ext uri="{FF2B5EF4-FFF2-40B4-BE49-F238E27FC236}">
                  <a16:creationId xmlns:a16="http://schemas.microsoft.com/office/drawing/2014/main" id="{67FEEC2A-BC31-AD49-BF2D-24DB83E9EF29}"/>
                </a:ext>
              </a:extLst>
            </p:cNvPr>
            <p:cNvSpPr txBox="1"/>
            <p:nvPr/>
          </p:nvSpPr>
          <p:spPr>
            <a:xfrm>
              <a:off x="21066018" y="8506414"/>
              <a:ext cx="5375382" cy="1015663"/>
            </a:xfrm>
            <a:prstGeom prst="rect">
              <a:avLst/>
            </a:prstGeom>
            <a:noFill/>
            <a:ln>
              <a:noFill/>
            </a:ln>
          </p:spPr>
          <p:txBody>
            <a:bodyPr wrap="square" rtlCol="0">
              <a:spAutoFit/>
            </a:bodyPr>
            <a:lstStyle/>
            <a:p>
              <a:pPr algn="ctr"/>
              <a:r>
                <a:rPr lang="en-US" sz="3000" b="1" dirty="0">
                  <a:latin typeface="Arial" charset="0"/>
                  <a:ea typeface="Arial" charset="0"/>
                  <a:cs typeface="Arial" charset="0"/>
                </a:rPr>
                <a:t>Proteomics detects 11288 proteins in oyster larvae</a:t>
              </a:r>
            </a:p>
          </p:txBody>
        </p:sp>
      </p:grpSp>
      <p:pic>
        <p:nvPicPr>
          <p:cNvPr id="41" name="Picture 40">
            <a:extLst>
              <a:ext uri="{FF2B5EF4-FFF2-40B4-BE49-F238E27FC236}">
                <a16:creationId xmlns:a16="http://schemas.microsoft.com/office/drawing/2014/main" id="{29B3168C-2A47-7E4B-BF24-E143666609FB}"/>
              </a:ext>
            </a:extLst>
          </p:cNvPr>
          <p:cNvPicPr>
            <a:picLocks noChangeAspect="1"/>
          </p:cNvPicPr>
          <p:nvPr/>
        </p:nvPicPr>
        <p:blipFill>
          <a:blip r:embed="rId18"/>
          <a:stretch>
            <a:fillRect/>
          </a:stretch>
        </p:blipFill>
        <p:spPr>
          <a:xfrm>
            <a:off x="36905943" y="2978150"/>
            <a:ext cx="3835657" cy="1898650"/>
          </a:xfrm>
          <a:prstGeom prst="rect">
            <a:avLst/>
          </a:prstGeom>
        </p:spPr>
      </p:pic>
      <p:sp>
        <p:nvSpPr>
          <p:cNvPr id="42" name="Rectangle 41">
            <a:extLst>
              <a:ext uri="{FF2B5EF4-FFF2-40B4-BE49-F238E27FC236}">
                <a16:creationId xmlns:a16="http://schemas.microsoft.com/office/drawing/2014/main" id="{A1FFB0EF-34CD-0A40-AEEF-69855B6201A8}"/>
              </a:ext>
            </a:extLst>
          </p:cNvPr>
          <p:cNvSpPr/>
          <p:nvPr/>
        </p:nvSpPr>
        <p:spPr>
          <a:xfrm>
            <a:off x="668214" y="8343745"/>
            <a:ext cx="7948248" cy="7478970"/>
          </a:xfrm>
          <a:prstGeom prst="rect">
            <a:avLst/>
          </a:prstGeom>
        </p:spPr>
        <p:txBody>
          <a:bodyPr wrap="square">
            <a:spAutoFit/>
          </a:bodyPr>
          <a:lstStyle/>
          <a:p>
            <a:pPr marL="342899" indent="-342899">
              <a:spcAft>
                <a:spcPts val="1800"/>
              </a:spcAft>
              <a:buFont typeface="Arial" charset="0"/>
              <a:buChar char="•"/>
            </a:pPr>
            <a:r>
              <a:rPr lang="en-US" sz="2800" dirty="0">
                <a:latin typeface="Times New Roman" charset="0"/>
                <a:ea typeface="Times New Roman" charset="0"/>
                <a:cs typeface="Times New Roman" charset="0"/>
              </a:rPr>
              <a:t>Pacific oyster is an economically and ecologically important species distributed along the North American Pacific Coast.</a:t>
            </a:r>
          </a:p>
          <a:p>
            <a:pPr marL="342899" indent="-342899">
              <a:spcAft>
                <a:spcPts val="1800"/>
              </a:spcAft>
              <a:buFont typeface="Arial" charset="0"/>
              <a:buChar char="•"/>
            </a:pPr>
            <a:r>
              <a:rPr lang="en-US" sz="2800" dirty="0">
                <a:latin typeface="Times New Roman" charset="0"/>
                <a:ea typeface="Times New Roman" charset="0"/>
                <a:cs typeface="Times New Roman" charset="0"/>
              </a:rPr>
              <a:t>Larval sensitivity to environmental conditions can lead to mass mortality, and negative impacts on industry and ecosystems </a:t>
            </a:r>
          </a:p>
          <a:p>
            <a:pPr marL="342899" indent="-342899">
              <a:spcAft>
                <a:spcPts val="1800"/>
              </a:spcAft>
              <a:buFont typeface="Arial" charset="0"/>
              <a:buChar char="•"/>
            </a:pPr>
            <a:r>
              <a:rPr lang="en-US" sz="2800" dirty="0">
                <a:latin typeface="Times New Roman" charset="0"/>
                <a:ea typeface="Times New Roman" charset="0"/>
                <a:cs typeface="Times New Roman" charset="0"/>
              </a:rPr>
              <a:t>Past experiments have shown reduced mass mortality in larvae reared in 27°C-29°C compared to 23°C seawater</a:t>
            </a:r>
            <a:r>
              <a:rPr lang="en-US" sz="2800" baseline="30000" dirty="0">
                <a:latin typeface="Times New Roman" charset="0"/>
                <a:ea typeface="Times New Roman" charset="0"/>
                <a:cs typeface="Times New Roman" charset="0"/>
              </a:rPr>
              <a:t>1,2</a:t>
            </a:r>
            <a:r>
              <a:rPr lang="en-US" sz="2800" dirty="0">
                <a:latin typeface="Times New Roman" charset="0"/>
                <a:ea typeface="Times New Roman" charset="0"/>
                <a:cs typeface="Times New Roman" charset="0"/>
              </a:rPr>
              <a:t>, but the the biological processes underlying this are not clear. </a:t>
            </a:r>
          </a:p>
          <a:p>
            <a:pPr marL="342899" indent="-342899">
              <a:spcAft>
                <a:spcPts val="1800"/>
              </a:spcAft>
              <a:buFont typeface="Arial" charset="0"/>
              <a:buChar char="•"/>
            </a:pPr>
            <a:r>
              <a:rPr lang="en-US" sz="2800" dirty="0">
                <a:latin typeface="Times New Roman" charset="0"/>
                <a:ea typeface="Times New Roman" charset="0"/>
                <a:cs typeface="Times New Roman" charset="0"/>
              </a:rPr>
              <a:t>It is not known how the landscape protein expression changes during larval development or how temperature affects it.</a:t>
            </a:r>
          </a:p>
          <a:p>
            <a:pPr marL="342899" indent="-342899">
              <a:spcAft>
                <a:spcPts val="1800"/>
              </a:spcAft>
              <a:buFont typeface="Arial" charset="0"/>
              <a:buChar char="•"/>
            </a:pPr>
            <a:r>
              <a:rPr lang="en-US" sz="2800" dirty="0">
                <a:latin typeface="Times New Roman" charset="0"/>
                <a:ea typeface="Times New Roman" charset="0"/>
                <a:cs typeface="Times New Roman" charset="0"/>
              </a:rPr>
              <a:t>Proteomics can be used to characterize biological processes potentially affected by temperature</a:t>
            </a:r>
            <a:r>
              <a:rPr lang="en-US" sz="2800" baseline="30000" dirty="0">
                <a:latin typeface="Times New Roman" charset="0"/>
                <a:ea typeface="Times New Roman" charset="0"/>
                <a:cs typeface="Times New Roman" charset="0"/>
              </a:rPr>
              <a:t>4,5</a:t>
            </a:r>
            <a:r>
              <a:rPr lang="en-US" sz="2800" dirty="0">
                <a:latin typeface="Times New Roman" charset="0"/>
                <a:ea typeface="Times New Roman" charset="0"/>
                <a:cs typeface="Times New Roman" charset="0"/>
              </a:rPr>
              <a:t>.</a:t>
            </a:r>
          </a:p>
        </p:txBody>
      </p:sp>
      <p:sp>
        <p:nvSpPr>
          <p:cNvPr id="43" name="TextBox 42">
            <a:extLst>
              <a:ext uri="{FF2B5EF4-FFF2-40B4-BE49-F238E27FC236}">
                <a16:creationId xmlns:a16="http://schemas.microsoft.com/office/drawing/2014/main" id="{83A2857B-21BF-3744-8722-B92F73F70281}"/>
              </a:ext>
            </a:extLst>
          </p:cNvPr>
          <p:cNvSpPr txBox="1"/>
          <p:nvPr/>
        </p:nvSpPr>
        <p:spPr>
          <a:xfrm>
            <a:off x="8932984" y="11078307"/>
            <a:ext cx="3682418"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Oysters as Biofilters</a:t>
            </a:r>
          </a:p>
        </p:txBody>
      </p:sp>
      <p:sp>
        <p:nvSpPr>
          <p:cNvPr id="44" name="Rectangle 43">
            <a:extLst>
              <a:ext uri="{FF2B5EF4-FFF2-40B4-BE49-F238E27FC236}">
                <a16:creationId xmlns:a16="http://schemas.microsoft.com/office/drawing/2014/main" id="{ED231E5B-E578-8648-AE45-B31AC4819DBD}"/>
              </a:ext>
            </a:extLst>
          </p:cNvPr>
          <p:cNvSpPr/>
          <p:nvPr/>
        </p:nvSpPr>
        <p:spPr>
          <a:xfrm>
            <a:off x="8581293" y="11113476"/>
            <a:ext cx="4325816" cy="48885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Picture 132">
            <a:extLst>
              <a:ext uri="{FF2B5EF4-FFF2-40B4-BE49-F238E27FC236}">
                <a16:creationId xmlns:a16="http://schemas.microsoft.com/office/drawing/2014/main" id="{2A73612B-D632-8744-9977-1BBEEBFF9B5B}"/>
              </a:ext>
            </a:extLst>
          </p:cNvPr>
          <p:cNvPicPr>
            <a:picLocks noChangeAspect="1"/>
          </p:cNvPicPr>
          <p:nvPr/>
        </p:nvPicPr>
        <p:blipFill rotWithShape="1">
          <a:blip r:embed="rId19"/>
          <a:srcRect l="1366" t="5511" r="5803" b="68458"/>
          <a:stretch/>
        </p:blipFill>
        <p:spPr>
          <a:xfrm>
            <a:off x="13768251" y="33965365"/>
            <a:ext cx="16198701" cy="5878286"/>
          </a:xfrm>
          <a:prstGeom prst="rect">
            <a:avLst/>
          </a:prstGeom>
        </p:spPr>
      </p:pic>
      <p:pic>
        <p:nvPicPr>
          <p:cNvPr id="142" name="Picture 141">
            <a:extLst>
              <a:ext uri="{FF2B5EF4-FFF2-40B4-BE49-F238E27FC236}">
                <a16:creationId xmlns:a16="http://schemas.microsoft.com/office/drawing/2014/main" id="{26148E9C-7BA0-3D49-9F7C-26CD094A424C}"/>
              </a:ext>
            </a:extLst>
          </p:cNvPr>
          <p:cNvPicPr>
            <a:picLocks noChangeAspect="1"/>
          </p:cNvPicPr>
          <p:nvPr/>
        </p:nvPicPr>
        <p:blipFill rotWithShape="1">
          <a:blip r:embed="rId20"/>
          <a:srcRect l="1471" t="5521" r="6235" b="68492"/>
          <a:stretch/>
        </p:blipFill>
        <p:spPr>
          <a:xfrm>
            <a:off x="13742125" y="27379749"/>
            <a:ext cx="16276320" cy="5930538"/>
          </a:xfrm>
          <a:prstGeom prst="rect">
            <a:avLst/>
          </a:prstGeom>
        </p:spPr>
      </p:pic>
      <p:sp>
        <p:nvSpPr>
          <p:cNvPr id="172" name="TextBox 171">
            <a:extLst>
              <a:ext uri="{FF2B5EF4-FFF2-40B4-BE49-F238E27FC236}">
                <a16:creationId xmlns:a16="http://schemas.microsoft.com/office/drawing/2014/main" id="{F901371D-DD9D-2148-B6F0-C3B44C3E3993}"/>
              </a:ext>
            </a:extLst>
          </p:cNvPr>
          <p:cNvSpPr txBox="1"/>
          <p:nvPr/>
        </p:nvSpPr>
        <p:spPr>
          <a:xfrm>
            <a:off x="26746200" y="8285333"/>
            <a:ext cx="12513449" cy="1015663"/>
          </a:xfrm>
          <a:prstGeom prst="rect">
            <a:avLst/>
          </a:prstGeom>
          <a:noFill/>
          <a:ln>
            <a:noFill/>
          </a:ln>
        </p:spPr>
        <p:txBody>
          <a:bodyPr wrap="square" rtlCol="0">
            <a:spAutoFit/>
          </a:bodyPr>
          <a:lstStyle/>
          <a:p>
            <a:pPr algn="ctr"/>
            <a:r>
              <a:rPr lang="en-US" sz="3000" b="1" dirty="0">
                <a:latin typeface="Arial" charset="0"/>
                <a:ea typeface="Arial" charset="0"/>
                <a:cs typeface="Arial" charset="0"/>
              </a:rPr>
              <a:t>PCAs show separation of temperature conditions and developmental time points</a:t>
            </a:r>
          </a:p>
        </p:txBody>
      </p:sp>
      <p:grpSp>
        <p:nvGrpSpPr>
          <p:cNvPr id="40" name="Group 39">
            <a:extLst>
              <a:ext uri="{FF2B5EF4-FFF2-40B4-BE49-F238E27FC236}">
                <a16:creationId xmlns:a16="http://schemas.microsoft.com/office/drawing/2014/main" id="{3395CA3D-66A1-5042-BE45-B7E562A7878D}"/>
              </a:ext>
            </a:extLst>
          </p:cNvPr>
          <p:cNvGrpSpPr/>
          <p:nvPr/>
        </p:nvGrpSpPr>
        <p:grpSpPr>
          <a:xfrm>
            <a:off x="26544495" y="9372603"/>
            <a:ext cx="6347012" cy="4196444"/>
            <a:chOff x="26544495" y="9290958"/>
            <a:chExt cx="6347012" cy="4196444"/>
          </a:xfrm>
        </p:grpSpPr>
        <p:pic>
          <p:nvPicPr>
            <p:cNvPr id="154" name="Picture 153">
              <a:extLst>
                <a:ext uri="{FF2B5EF4-FFF2-40B4-BE49-F238E27FC236}">
                  <a16:creationId xmlns:a16="http://schemas.microsoft.com/office/drawing/2014/main" id="{4B8B1573-A9D2-A046-A29D-1EE981AD06F1}"/>
                </a:ext>
              </a:extLst>
            </p:cNvPr>
            <p:cNvPicPr>
              <a:picLocks noChangeAspect="1"/>
            </p:cNvPicPr>
            <p:nvPr/>
          </p:nvPicPr>
          <p:blipFill rotWithShape="1">
            <a:blip r:embed="rId21"/>
            <a:srcRect t="4359" b="3078"/>
            <a:stretch/>
          </p:blipFill>
          <p:spPr>
            <a:xfrm>
              <a:off x="26544495" y="9290958"/>
              <a:ext cx="6347012" cy="4196444"/>
            </a:xfrm>
            <a:prstGeom prst="rect">
              <a:avLst/>
            </a:prstGeom>
          </p:spPr>
        </p:pic>
        <p:sp>
          <p:nvSpPr>
            <p:cNvPr id="176" name="TextBox 175">
              <a:extLst>
                <a:ext uri="{FF2B5EF4-FFF2-40B4-BE49-F238E27FC236}">
                  <a16:creationId xmlns:a16="http://schemas.microsoft.com/office/drawing/2014/main" id="{963AD975-D13A-214E-A65D-E8528A850486}"/>
                </a:ext>
              </a:extLst>
            </p:cNvPr>
            <p:cNvSpPr txBox="1"/>
            <p:nvPr/>
          </p:nvSpPr>
          <p:spPr>
            <a:xfrm>
              <a:off x="30182292" y="9365657"/>
              <a:ext cx="1359483" cy="215444"/>
            </a:xfrm>
            <a:prstGeom prst="rect">
              <a:avLst/>
            </a:prstGeom>
            <a:solidFill>
              <a:schemeClr val="bg1"/>
            </a:solidFill>
            <a:ln>
              <a:noFill/>
            </a:ln>
          </p:spPr>
          <p:txBody>
            <a:bodyPr wrap="square" lIns="0" tIns="0" rIns="0" bIns="0" rtlCol="0">
              <a:spAutoFit/>
            </a:bodyPr>
            <a:lstStyle/>
            <a:p>
              <a:r>
                <a:rPr lang="en-US" sz="1400" b="1" dirty="0">
                  <a:latin typeface="Arial" charset="0"/>
                  <a:ea typeface="Arial" charset="0"/>
                  <a:cs typeface="Arial" charset="0"/>
                </a:rPr>
                <a:t>: temperature</a:t>
              </a:r>
            </a:p>
          </p:txBody>
        </p:sp>
      </p:grpSp>
      <p:grpSp>
        <p:nvGrpSpPr>
          <p:cNvPr id="45" name="Group 44">
            <a:extLst>
              <a:ext uri="{FF2B5EF4-FFF2-40B4-BE49-F238E27FC236}">
                <a16:creationId xmlns:a16="http://schemas.microsoft.com/office/drawing/2014/main" id="{3AB6EB79-9583-3B48-8AF2-C66366AA7F0A}"/>
              </a:ext>
            </a:extLst>
          </p:cNvPr>
          <p:cNvGrpSpPr/>
          <p:nvPr/>
        </p:nvGrpSpPr>
        <p:grpSpPr>
          <a:xfrm>
            <a:off x="32875369" y="9405258"/>
            <a:ext cx="6336255" cy="4147458"/>
            <a:chOff x="32875369" y="9241971"/>
            <a:chExt cx="6336255" cy="4147458"/>
          </a:xfrm>
        </p:grpSpPr>
        <p:pic>
          <p:nvPicPr>
            <p:cNvPr id="171" name="Picture 170">
              <a:extLst>
                <a:ext uri="{FF2B5EF4-FFF2-40B4-BE49-F238E27FC236}">
                  <a16:creationId xmlns:a16="http://schemas.microsoft.com/office/drawing/2014/main" id="{51521222-F274-004D-B297-2F0F3F0A3E85}"/>
                </a:ext>
              </a:extLst>
            </p:cNvPr>
            <p:cNvPicPr>
              <a:picLocks noChangeAspect="1"/>
            </p:cNvPicPr>
            <p:nvPr/>
          </p:nvPicPr>
          <p:blipFill rotWithShape="1">
            <a:blip r:embed="rId22"/>
            <a:srcRect t="5028" b="3333"/>
            <a:stretch/>
          </p:blipFill>
          <p:spPr>
            <a:xfrm>
              <a:off x="32875369" y="9241971"/>
              <a:ext cx="6336255" cy="4147458"/>
            </a:xfrm>
            <a:prstGeom prst="rect">
              <a:avLst/>
            </a:prstGeom>
          </p:spPr>
        </p:pic>
        <p:sp>
          <p:nvSpPr>
            <p:cNvPr id="177" name="TextBox 176">
              <a:extLst>
                <a:ext uri="{FF2B5EF4-FFF2-40B4-BE49-F238E27FC236}">
                  <a16:creationId xmlns:a16="http://schemas.microsoft.com/office/drawing/2014/main" id="{A961C6AC-79C4-FB47-86E2-1B968E49453A}"/>
                </a:ext>
              </a:extLst>
            </p:cNvPr>
            <p:cNvSpPr txBox="1"/>
            <p:nvPr/>
          </p:nvSpPr>
          <p:spPr>
            <a:xfrm>
              <a:off x="36514428" y="9283173"/>
              <a:ext cx="1359483" cy="215444"/>
            </a:xfrm>
            <a:prstGeom prst="rect">
              <a:avLst/>
            </a:prstGeom>
            <a:solidFill>
              <a:schemeClr val="bg1"/>
            </a:solidFill>
            <a:ln>
              <a:noFill/>
            </a:ln>
          </p:spPr>
          <p:txBody>
            <a:bodyPr wrap="square" lIns="0" tIns="0" rIns="0" bIns="0" rtlCol="0">
              <a:spAutoFit/>
            </a:bodyPr>
            <a:lstStyle/>
            <a:p>
              <a:r>
                <a:rPr lang="en-US" sz="1400" b="1" dirty="0">
                  <a:latin typeface="Arial" charset="0"/>
                  <a:ea typeface="Arial" charset="0"/>
                  <a:cs typeface="Arial" charset="0"/>
                </a:rPr>
                <a:t>: time</a:t>
              </a:r>
            </a:p>
          </p:txBody>
        </p:sp>
      </p:grpSp>
      <p:sp>
        <p:nvSpPr>
          <p:cNvPr id="127" name="TextBox 126">
            <a:extLst>
              <a:ext uri="{FF2B5EF4-FFF2-40B4-BE49-F238E27FC236}">
                <a16:creationId xmlns:a16="http://schemas.microsoft.com/office/drawing/2014/main" id="{0F4271F7-3CA2-9B4D-9FEB-7D43DDF0CD09}"/>
              </a:ext>
            </a:extLst>
          </p:cNvPr>
          <p:cNvSpPr txBox="1"/>
          <p:nvPr/>
        </p:nvSpPr>
        <p:spPr>
          <a:xfrm rot="10800000" flipV="1">
            <a:off x="13705925" y="13614181"/>
            <a:ext cx="6889898" cy="1908215"/>
          </a:xfrm>
          <a:prstGeom prst="rect">
            <a:avLst/>
          </a:prstGeom>
          <a:noFill/>
          <a:ln>
            <a:noFill/>
          </a:ln>
        </p:spPr>
        <p:txBody>
          <a:bodyPr wrap="square" lIns="182880" tIns="91440" rIns="182880" bIns="91440" rtlCol="0">
            <a:spAutoFit/>
          </a:bodyPr>
          <a:lstStyle/>
          <a:p>
            <a:pPr marL="31750" algn="just">
              <a:spcAft>
                <a:spcPts val="1800"/>
              </a:spcAft>
            </a:pPr>
            <a:r>
              <a:rPr lang="en-US" sz="2800" dirty="0">
                <a:latin typeface="Times New Roman" charset="0"/>
                <a:ea typeface="Times New Roman" charset="0"/>
                <a:cs typeface="Times New Roman" charset="0"/>
              </a:rPr>
              <a:t>After 6 days of temperature conditioning, there were no differences in survival between 23°C  and 29°C, but animals reared at 29°C measured larger than those reared at 23°C.</a:t>
            </a:r>
          </a:p>
        </p:txBody>
      </p:sp>
      <p:sp>
        <p:nvSpPr>
          <p:cNvPr id="155" name="TextBox 154">
            <a:extLst>
              <a:ext uri="{FF2B5EF4-FFF2-40B4-BE49-F238E27FC236}">
                <a16:creationId xmlns:a16="http://schemas.microsoft.com/office/drawing/2014/main" id="{017F3DA7-140A-CE47-A4A9-DFDF6A163754}"/>
              </a:ext>
            </a:extLst>
          </p:cNvPr>
          <p:cNvSpPr txBox="1"/>
          <p:nvPr/>
        </p:nvSpPr>
        <p:spPr>
          <a:xfrm rot="10800000" flipV="1">
            <a:off x="26499875" y="13605554"/>
            <a:ext cx="13197696" cy="1908215"/>
          </a:xfrm>
          <a:prstGeom prst="rect">
            <a:avLst/>
          </a:prstGeom>
          <a:noFill/>
          <a:ln>
            <a:noFill/>
          </a:ln>
        </p:spPr>
        <p:txBody>
          <a:bodyPr wrap="square" lIns="182880" tIns="91440" rIns="182880" bIns="91440" rtlCol="0">
            <a:spAutoFit/>
          </a:bodyPr>
          <a:lstStyle/>
          <a:p>
            <a:pPr marL="31750" algn="just">
              <a:spcAft>
                <a:spcPts val="1800"/>
              </a:spcAft>
            </a:pPr>
            <a:r>
              <a:rPr lang="en-US" sz="2800" dirty="0">
                <a:latin typeface="Times New Roman" charset="0"/>
                <a:ea typeface="Times New Roman" charset="0"/>
                <a:cs typeface="Times New Roman" charset="0"/>
              </a:rPr>
              <a:t>PCAs derived from ANOVA-</a:t>
            </a:r>
            <a:r>
              <a:rPr lang="en-US" sz="2800" dirty="0" err="1">
                <a:latin typeface="Times New Roman" charset="0"/>
                <a:ea typeface="Times New Roman" charset="0"/>
                <a:cs typeface="Times New Roman" charset="0"/>
              </a:rPr>
              <a:t>simultanteous</a:t>
            </a:r>
            <a:r>
              <a:rPr lang="en-US" sz="2800" dirty="0">
                <a:latin typeface="Times New Roman" charset="0"/>
                <a:ea typeface="Times New Roman" charset="0"/>
                <a:cs typeface="Times New Roman" charset="0"/>
              </a:rPr>
              <a:t> component analysis show that samples separate into groups for temperature and time </a:t>
            </a:r>
            <a:r>
              <a:rPr lang="en-US" sz="2800" dirty="0" err="1">
                <a:latin typeface="Times New Roman" charset="0"/>
                <a:ea typeface="Times New Roman" charset="0"/>
                <a:cs typeface="Times New Roman" charset="0"/>
              </a:rPr>
              <a:t>submodels</a:t>
            </a:r>
            <a:r>
              <a:rPr lang="en-US" sz="2800" dirty="0">
                <a:latin typeface="Times New Roman" charset="0"/>
                <a:ea typeface="Times New Roman" charset="0"/>
                <a:cs typeface="Times New Roman" charset="0"/>
              </a:rPr>
              <a:t>. 100% variation can be explained by PC1 in the temperature sub-model, so PC1 loadings values were used to assign initial ranks to proteins.</a:t>
            </a:r>
          </a:p>
        </p:txBody>
      </p:sp>
      <p:sp>
        <p:nvSpPr>
          <p:cNvPr id="25" name="TextBox 24">
            <a:extLst>
              <a:ext uri="{FF2B5EF4-FFF2-40B4-BE49-F238E27FC236}">
                <a16:creationId xmlns:a16="http://schemas.microsoft.com/office/drawing/2014/main" id="{39CB05E5-9634-C84E-A197-6243AECEADFF}"/>
              </a:ext>
            </a:extLst>
          </p:cNvPr>
          <p:cNvSpPr txBox="1"/>
          <p:nvPr/>
        </p:nvSpPr>
        <p:spPr>
          <a:xfrm>
            <a:off x="24600775" y="17826097"/>
            <a:ext cx="10679825" cy="1831271"/>
          </a:xfrm>
          <a:prstGeom prst="rect">
            <a:avLst/>
          </a:prstGeom>
          <a:solidFill>
            <a:schemeClr val="accent2">
              <a:lumMod val="20000"/>
              <a:lumOff val="80000"/>
            </a:schemeClr>
          </a:solidFill>
          <a:ln>
            <a:solidFill>
              <a:schemeClr val="tx1"/>
            </a:solidFill>
          </a:ln>
        </p:spPr>
        <p:txBody>
          <a:bodyPr wrap="square" rtlCol="0">
            <a:spAutoFit/>
          </a:bodyPr>
          <a:lstStyle/>
          <a:p>
            <a:pPr algn="ctr">
              <a:spcAft>
                <a:spcPts val="600"/>
              </a:spcAft>
            </a:pPr>
            <a:r>
              <a:rPr lang="en-US" sz="2000" dirty="0">
                <a:latin typeface="Arial" panose="020B0604020202020204" pitchFamily="34" charset="0"/>
                <a:cs typeface="Arial" panose="020B0604020202020204" pitchFamily="34" charset="0"/>
              </a:rPr>
              <a:t>STEP 3: </a:t>
            </a:r>
          </a:p>
          <a:p>
            <a:pPr algn="ctr">
              <a:spcAft>
                <a:spcPts val="600"/>
              </a:spcAft>
            </a:pPr>
            <a:r>
              <a:rPr lang="en-US" sz="2000" dirty="0">
                <a:latin typeface="Arial" panose="020B0604020202020204" pitchFamily="34" charset="0"/>
                <a:cs typeface="Arial" panose="020B0604020202020204" pitchFamily="34" charset="0"/>
              </a:rPr>
              <a:t>Incorporate protein abundance change data</a:t>
            </a:r>
            <a:r>
              <a:rPr lang="en-US" sz="2400" dirty="0">
                <a:latin typeface="Arial" panose="020B0604020202020204" pitchFamily="34" charset="0"/>
                <a:cs typeface="Arial" panose="020B0604020202020204" pitchFamily="34" charset="0"/>
              </a:rPr>
              <a:t> into each GO slim</a:t>
            </a:r>
          </a:p>
          <a:p>
            <a:pPr marL="457200" indent="-457200">
              <a:spcAft>
                <a:spcPts val="600"/>
              </a:spcAft>
              <a:buAutoNum type="alphaLcPeriod"/>
            </a:pPr>
            <a:r>
              <a:rPr lang="en-US" dirty="0">
                <a:latin typeface="Arial" panose="020B0604020202020204" pitchFamily="34" charset="0"/>
                <a:ea typeface="Times New Roman" charset="0"/>
                <a:cs typeface="Arial" panose="020B0604020202020204" pitchFamily="34" charset="0"/>
              </a:rPr>
              <a:t>log fold-change in abundance between 23°C and 29°C was calculated for each sampling time point</a:t>
            </a:r>
          </a:p>
          <a:p>
            <a:pPr marL="457200" indent="-457200">
              <a:spcAft>
                <a:spcPts val="600"/>
              </a:spcAft>
              <a:buAutoNum type="alphaLcPeriod"/>
            </a:pPr>
            <a:r>
              <a:rPr lang="en-US" dirty="0">
                <a:latin typeface="Arial" panose="020B0604020202020204" pitchFamily="34" charset="0"/>
                <a:cs typeface="Arial" panose="020B0604020202020204" pitchFamily="34" charset="0"/>
              </a:rPr>
              <a:t>For each GO slim, magnitude fold-change was summed then divided by the number of proteins associated with the term</a:t>
            </a:r>
          </a:p>
        </p:txBody>
      </p:sp>
      <p:sp>
        <p:nvSpPr>
          <p:cNvPr id="180" name="TextBox 179">
            <a:extLst>
              <a:ext uri="{FF2B5EF4-FFF2-40B4-BE49-F238E27FC236}">
                <a16:creationId xmlns:a16="http://schemas.microsoft.com/office/drawing/2014/main" id="{25F7197B-2A53-6740-BAFE-0E8B51E622C1}"/>
              </a:ext>
            </a:extLst>
          </p:cNvPr>
          <p:cNvSpPr txBox="1"/>
          <p:nvPr/>
        </p:nvSpPr>
        <p:spPr>
          <a:xfrm>
            <a:off x="13877903" y="18313929"/>
            <a:ext cx="5068704" cy="731138"/>
          </a:xfrm>
          <a:prstGeom prst="rect">
            <a:avLst/>
          </a:prstGeom>
          <a:solidFill>
            <a:schemeClr val="accent2">
              <a:lumMod val="20000"/>
              <a:lumOff val="80000"/>
            </a:schemeClr>
          </a:solidFill>
          <a:ln>
            <a:solidFill>
              <a:schemeClr val="tx1"/>
            </a:solidFill>
          </a:ln>
        </p:spPr>
        <p:txBody>
          <a:bodyPr wrap="square" rtlCol="0">
            <a:spAutoFit/>
          </a:bodyPr>
          <a:lstStyle/>
          <a:p>
            <a:pPr algn="ctr"/>
            <a:r>
              <a:rPr lang="en-US" sz="2000" dirty="0">
                <a:latin typeface="Arial" panose="020B0604020202020204" pitchFamily="34" charset="0"/>
                <a:cs typeface="Arial" panose="020B0604020202020204" pitchFamily="34" charset="0"/>
              </a:rPr>
              <a:t>STEP 1:</a:t>
            </a:r>
          </a:p>
          <a:p>
            <a:pPr algn="ctr"/>
            <a:r>
              <a:rPr lang="en-US" sz="2000" dirty="0">
                <a:latin typeface="Arial" panose="020B0604020202020204" pitchFamily="34" charset="0"/>
                <a:cs typeface="Arial" panose="020B0604020202020204" pitchFamily="34" charset="0"/>
              </a:rPr>
              <a:t>Selected protein </a:t>
            </a:r>
            <a:r>
              <a:rPr lang="en-US" sz="2000" dirty="0">
                <a:latin typeface="Arial" panose="020B0604020202020204" pitchFamily="34" charset="0"/>
                <a:cs typeface="Arial" panose="020B0604020202020204" pitchFamily="34" charset="0"/>
                <a:sym typeface="Wingdings" pitchFamily="2" charset="2"/>
              </a:rPr>
              <a:t> </a:t>
            </a:r>
            <a:r>
              <a:rPr lang="en-US" sz="2000" dirty="0">
                <a:latin typeface="Arial" panose="020B0604020202020204" pitchFamily="34" charset="0"/>
                <a:cs typeface="Arial" panose="020B0604020202020204" pitchFamily="34" charset="0"/>
              </a:rPr>
              <a:t>GO term </a:t>
            </a:r>
            <a:r>
              <a:rPr lang="en-US" sz="2000" dirty="0">
                <a:latin typeface="Arial" panose="020B0604020202020204" pitchFamily="34" charset="0"/>
                <a:cs typeface="Arial" panose="020B0604020202020204" pitchFamily="34" charset="0"/>
                <a:sym typeface="Wingdings" pitchFamily="2" charset="2"/>
              </a:rPr>
              <a:t> GO slim</a:t>
            </a:r>
            <a:endParaRPr lang="en-US" sz="2000" dirty="0">
              <a:latin typeface="Arial" panose="020B0604020202020204" pitchFamily="34" charset="0"/>
              <a:cs typeface="Arial" panose="020B0604020202020204" pitchFamily="34" charset="0"/>
            </a:endParaRPr>
          </a:p>
        </p:txBody>
      </p:sp>
      <p:sp>
        <p:nvSpPr>
          <p:cNvPr id="181" name="TextBox 180">
            <a:extLst>
              <a:ext uri="{FF2B5EF4-FFF2-40B4-BE49-F238E27FC236}">
                <a16:creationId xmlns:a16="http://schemas.microsoft.com/office/drawing/2014/main" id="{C194501D-3809-7647-909B-1089303213C2}"/>
              </a:ext>
            </a:extLst>
          </p:cNvPr>
          <p:cNvSpPr txBox="1"/>
          <p:nvPr/>
        </p:nvSpPr>
        <p:spPr>
          <a:xfrm>
            <a:off x="20116800" y="17306373"/>
            <a:ext cx="13465246" cy="540406"/>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Pipeline for exploring protein relationships through shared GO terms</a:t>
            </a:r>
          </a:p>
        </p:txBody>
      </p:sp>
      <p:sp>
        <p:nvSpPr>
          <p:cNvPr id="183" name="TextBox 182">
            <a:extLst>
              <a:ext uri="{FF2B5EF4-FFF2-40B4-BE49-F238E27FC236}">
                <a16:creationId xmlns:a16="http://schemas.microsoft.com/office/drawing/2014/main" id="{520AF99F-B5BC-E248-97F0-E7C4A10F66CA}"/>
              </a:ext>
            </a:extLst>
          </p:cNvPr>
          <p:cNvSpPr txBox="1"/>
          <p:nvPr/>
        </p:nvSpPr>
        <p:spPr>
          <a:xfrm>
            <a:off x="19316700" y="17871214"/>
            <a:ext cx="4892946" cy="1723549"/>
          </a:xfrm>
          <a:prstGeom prst="rect">
            <a:avLst/>
          </a:prstGeom>
          <a:solidFill>
            <a:schemeClr val="accent2">
              <a:lumMod val="20000"/>
              <a:lumOff val="80000"/>
            </a:schemeClr>
          </a:solidFill>
          <a:ln>
            <a:solidFill>
              <a:schemeClr val="tx1"/>
            </a:solidFill>
          </a:ln>
        </p:spPr>
        <p:txBody>
          <a:bodyPr wrap="square" rtlCol="0">
            <a:spAutoFit/>
          </a:bodyPr>
          <a:lstStyle/>
          <a:p>
            <a:pPr algn="ctr">
              <a:spcAft>
                <a:spcPts val="600"/>
              </a:spcAft>
            </a:pPr>
            <a:r>
              <a:rPr lang="en-US" sz="2000" dirty="0">
                <a:latin typeface="Arial" panose="020B0604020202020204" pitchFamily="34" charset="0"/>
                <a:cs typeface="Arial" panose="020B0604020202020204" pitchFamily="34" charset="0"/>
              </a:rPr>
              <a:t>STEP 2: </a:t>
            </a:r>
          </a:p>
          <a:p>
            <a:pPr algn="ctr">
              <a:spcAft>
                <a:spcPts val="600"/>
              </a:spcAft>
            </a:pPr>
            <a:r>
              <a:rPr lang="en-US" sz="2000" dirty="0">
                <a:latin typeface="Arial" panose="020B0604020202020204" pitchFamily="34" charset="0"/>
                <a:cs typeface="Arial" panose="020B0604020202020204" pitchFamily="34" charset="0"/>
              </a:rPr>
              <a:t>Find relationships between protein GO slim associations</a:t>
            </a:r>
            <a:endParaRPr lang="en-US" sz="2400" dirty="0">
              <a:latin typeface="Arial" panose="020B0604020202020204" pitchFamily="34" charset="0"/>
              <a:cs typeface="Arial" panose="020B0604020202020204" pitchFamily="34" charset="0"/>
            </a:endParaRPr>
          </a:p>
          <a:p>
            <a:pPr marL="457200" indent="-457200">
              <a:spcAft>
                <a:spcPts val="600"/>
              </a:spcAft>
              <a:buAutoNum type="alphaLcPeriod"/>
            </a:pPr>
            <a:r>
              <a:rPr lang="en-US" dirty="0">
                <a:latin typeface="Arial" panose="020B0604020202020204" pitchFamily="34" charset="0"/>
                <a:ea typeface="Times New Roman" charset="0"/>
                <a:cs typeface="Arial" panose="020B0604020202020204" pitchFamily="34" charset="0"/>
              </a:rPr>
              <a:t>A relationship was defined by a GO semantic similarity score of 0.5</a:t>
            </a:r>
          </a:p>
        </p:txBody>
      </p:sp>
      <p:sp>
        <p:nvSpPr>
          <p:cNvPr id="185" name="TextBox 184">
            <a:extLst>
              <a:ext uri="{FF2B5EF4-FFF2-40B4-BE49-F238E27FC236}">
                <a16:creationId xmlns:a16="http://schemas.microsoft.com/office/drawing/2014/main" id="{3DBF9BFB-13AC-CE4B-8130-88F480E20098}"/>
              </a:ext>
            </a:extLst>
          </p:cNvPr>
          <p:cNvSpPr txBox="1"/>
          <p:nvPr/>
        </p:nvSpPr>
        <p:spPr>
          <a:xfrm>
            <a:off x="35903337" y="18218056"/>
            <a:ext cx="3339663" cy="1092607"/>
          </a:xfrm>
          <a:prstGeom prst="rect">
            <a:avLst/>
          </a:prstGeom>
          <a:solidFill>
            <a:schemeClr val="accent2">
              <a:lumMod val="20000"/>
              <a:lumOff val="80000"/>
            </a:schemeClr>
          </a:solidFill>
          <a:ln>
            <a:solidFill>
              <a:schemeClr val="tx1"/>
            </a:solidFill>
          </a:ln>
        </p:spPr>
        <p:txBody>
          <a:bodyPr wrap="square" rtlCol="0">
            <a:spAutoFit/>
          </a:bodyPr>
          <a:lstStyle/>
          <a:p>
            <a:pPr algn="ctr">
              <a:spcAft>
                <a:spcPts val="600"/>
              </a:spcAft>
            </a:pPr>
            <a:r>
              <a:rPr lang="en-US" sz="2000" dirty="0">
                <a:latin typeface="Arial" panose="020B0604020202020204" pitchFamily="34" charset="0"/>
                <a:cs typeface="Arial" panose="020B0604020202020204" pitchFamily="34" charset="0"/>
              </a:rPr>
              <a:t>STEP 4: </a:t>
            </a:r>
          </a:p>
          <a:p>
            <a:pPr algn="ctr">
              <a:spcAft>
                <a:spcPts val="600"/>
              </a:spcAft>
            </a:pPr>
            <a:r>
              <a:rPr lang="en-US" sz="2000" dirty="0">
                <a:latin typeface="Arial" panose="020B0604020202020204" pitchFamily="34" charset="0"/>
                <a:cs typeface="Arial" panose="020B0604020202020204" pitchFamily="34" charset="0"/>
              </a:rPr>
              <a:t>Identify temperature-induced network changes</a:t>
            </a:r>
            <a:endParaRPr lang="en-US" dirty="0">
              <a:latin typeface="Arial" panose="020B0604020202020204" pitchFamily="34" charset="0"/>
              <a:cs typeface="Arial" panose="020B0604020202020204" pitchFamily="34" charset="0"/>
            </a:endParaRPr>
          </a:p>
        </p:txBody>
      </p:sp>
      <p:pic>
        <p:nvPicPr>
          <p:cNvPr id="191" name="Picture 190">
            <a:extLst>
              <a:ext uri="{FF2B5EF4-FFF2-40B4-BE49-F238E27FC236}">
                <a16:creationId xmlns:a16="http://schemas.microsoft.com/office/drawing/2014/main" id="{58F83428-7E12-AD41-A473-EB095BA7B531}"/>
              </a:ext>
            </a:extLst>
          </p:cNvPr>
          <p:cNvPicPr>
            <a:picLocks noChangeAspect="1"/>
          </p:cNvPicPr>
          <p:nvPr/>
        </p:nvPicPr>
        <p:blipFill rotWithShape="1">
          <a:blip r:embed="rId23"/>
          <a:srcRect l="897" t="5044" r="4288" b="66784"/>
          <a:stretch/>
        </p:blipFill>
        <p:spPr>
          <a:xfrm>
            <a:off x="13742124" y="21202110"/>
            <a:ext cx="15944736" cy="6131227"/>
          </a:xfrm>
          <a:prstGeom prst="rect">
            <a:avLst/>
          </a:prstGeom>
        </p:spPr>
      </p:pic>
      <p:sp>
        <p:nvSpPr>
          <p:cNvPr id="193" name="Rectangle 192">
            <a:extLst>
              <a:ext uri="{FF2B5EF4-FFF2-40B4-BE49-F238E27FC236}">
                <a16:creationId xmlns:a16="http://schemas.microsoft.com/office/drawing/2014/main" id="{C04911DA-66AD-AB40-84F3-8FF0C652DD75}"/>
              </a:ext>
            </a:extLst>
          </p:cNvPr>
          <p:cNvSpPr/>
          <p:nvPr/>
        </p:nvSpPr>
        <p:spPr>
          <a:xfrm rot="5400000">
            <a:off x="12183057" y="22107493"/>
            <a:ext cx="19216597" cy="163866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776" dirty="0"/>
          </a:p>
        </p:txBody>
      </p:sp>
      <p:cxnSp>
        <p:nvCxnSpPr>
          <p:cNvPr id="201" name="Straight Connector 200">
            <a:extLst>
              <a:ext uri="{FF2B5EF4-FFF2-40B4-BE49-F238E27FC236}">
                <a16:creationId xmlns:a16="http://schemas.microsoft.com/office/drawing/2014/main" id="{789B00CA-A27D-5D44-B987-FD0D379669FF}"/>
              </a:ext>
            </a:extLst>
          </p:cNvPr>
          <p:cNvCxnSpPr>
            <a:cxnSpLocks/>
          </p:cNvCxnSpPr>
          <p:nvPr/>
        </p:nvCxnSpPr>
        <p:spPr>
          <a:xfrm flipH="1">
            <a:off x="13624138" y="33405231"/>
            <a:ext cx="163677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3" name="TextBox 202">
            <a:extLst>
              <a:ext uri="{FF2B5EF4-FFF2-40B4-BE49-F238E27FC236}">
                <a16:creationId xmlns:a16="http://schemas.microsoft.com/office/drawing/2014/main" id="{2CD58077-D8DB-4C4F-A95A-7CD5D2CEE1EF}"/>
              </a:ext>
            </a:extLst>
          </p:cNvPr>
          <p:cNvSpPr txBox="1"/>
          <p:nvPr/>
        </p:nvSpPr>
        <p:spPr>
          <a:xfrm>
            <a:off x="13738796" y="20760267"/>
            <a:ext cx="1203215"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DAY 3</a:t>
            </a:r>
          </a:p>
        </p:txBody>
      </p:sp>
      <p:sp>
        <p:nvSpPr>
          <p:cNvPr id="204" name="TextBox 203">
            <a:extLst>
              <a:ext uri="{FF2B5EF4-FFF2-40B4-BE49-F238E27FC236}">
                <a16:creationId xmlns:a16="http://schemas.microsoft.com/office/drawing/2014/main" id="{1690EFE0-4076-C04A-A339-5C8EAE6C953E}"/>
              </a:ext>
            </a:extLst>
          </p:cNvPr>
          <p:cNvSpPr txBox="1"/>
          <p:nvPr/>
        </p:nvSpPr>
        <p:spPr>
          <a:xfrm>
            <a:off x="13823463" y="27110267"/>
            <a:ext cx="1383777"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DAY 11</a:t>
            </a:r>
          </a:p>
        </p:txBody>
      </p:sp>
      <p:sp>
        <p:nvSpPr>
          <p:cNvPr id="205" name="TextBox 204">
            <a:extLst>
              <a:ext uri="{FF2B5EF4-FFF2-40B4-BE49-F238E27FC236}">
                <a16:creationId xmlns:a16="http://schemas.microsoft.com/office/drawing/2014/main" id="{F8CC7200-7136-E746-AAB0-90EC2F258F96}"/>
              </a:ext>
            </a:extLst>
          </p:cNvPr>
          <p:cNvSpPr txBox="1"/>
          <p:nvPr/>
        </p:nvSpPr>
        <p:spPr>
          <a:xfrm>
            <a:off x="13772663" y="33494132"/>
            <a:ext cx="1403589"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DAY 13</a:t>
            </a:r>
          </a:p>
        </p:txBody>
      </p:sp>
      <p:sp>
        <p:nvSpPr>
          <p:cNvPr id="50" name="Rectangle 49">
            <a:extLst>
              <a:ext uri="{FF2B5EF4-FFF2-40B4-BE49-F238E27FC236}">
                <a16:creationId xmlns:a16="http://schemas.microsoft.com/office/drawing/2014/main" id="{C887ADAE-4BE6-8D46-9C17-EA0AFD5C123B}"/>
              </a:ext>
            </a:extLst>
          </p:cNvPr>
          <p:cNvSpPr/>
          <p:nvPr/>
        </p:nvSpPr>
        <p:spPr>
          <a:xfrm>
            <a:off x="13851466" y="21200534"/>
            <a:ext cx="4334933" cy="4775200"/>
          </a:xfrm>
          <a:prstGeom prst="rect">
            <a:avLst/>
          </a:prstGeom>
          <a:noFill/>
          <a:ln w="3175">
            <a:solidFill>
              <a:srgbClr val="00B0F0">
                <a:alpha val="4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a:extLst>
              <a:ext uri="{FF2B5EF4-FFF2-40B4-BE49-F238E27FC236}">
                <a16:creationId xmlns:a16="http://schemas.microsoft.com/office/drawing/2014/main" id="{9125F20A-A818-C24C-9E14-D9C10CA155D0}"/>
              </a:ext>
            </a:extLst>
          </p:cNvPr>
          <p:cNvSpPr/>
          <p:nvPr/>
        </p:nvSpPr>
        <p:spPr>
          <a:xfrm>
            <a:off x="13834532" y="27516667"/>
            <a:ext cx="4334933" cy="4775200"/>
          </a:xfrm>
          <a:prstGeom prst="rect">
            <a:avLst/>
          </a:prstGeom>
          <a:noFill/>
          <a:ln w="3175">
            <a:solidFill>
              <a:srgbClr val="00B0F0">
                <a:alpha val="4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BB0D7755-96C2-D54C-B952-E56FD8AC807D}"/>
              </a:ext>
            </a:extLst>
          </p:cNvPr>
          <p:cNvSpPr/>
          <p:nvPr/>
        </p:nvSpPr>
        <p:spPr>
          <a:xfrm>
            <a:off x="13817599" y="34103734"/>
            <a:ext cx="4334933" cy="4775200"/>
          </a:xfrm>
          <a:prstGeom prst="rect">
            <a:avLst/>
          </a:prstGeom>
          <a:noFill/>
          <a:ln w="3175">
            <a:solidFill>
              <a:srgbClr val="00B0F0">
                <a:alpha val="4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AC9C6599-F74C-F047-8E05-7D85A55A40D4}"/>
              </a:ext>
            </a:extLst>
          </p:cNvPr>
          <p:cNvSpPr txBox="1"/>
          <p:nvPr/>
        </p:nvSpPr>
        <p:spPr>
          <a:xfrm>
            <a:off x="16256000" y="20895733"/>
            <a:ext cx="1928733" cy="369332"/>
          </a:xfrm>
          <a:prstGeom prst="rect">
            <a:avLst/>
          </a:prstGeom>
          <a:noFill/>
        </p:spPr>
        <p:txBody>
          <a:bodyPr wrap="none" rtlCol="0">
            <a:spAutoFit/>
          </a:bodyPr>
          <a:lstStyle/>
          <a:p>
            <a:r>
              <a:rPr lang="en-US" b="1" dirty="0">
                <a:solidFill>
                  <a:srgbClr val="00B0F0"/>
                </a:solidFill>
                <a:latin typeface="Arial" panose="020B0604020202020204" pitchFamily="34" charset="0"/>
                <a:cs typeface="Arial" panose="020B0604020202020204" pitchFamily="34" charset="0"/>
              </a:rPr>
              <a:t>DEVELOPMENT</a:t>
            </a:r>
          </a:p>
        </p:txBody>
      </p:sp>
      <p:sp>
        <p:nvSpPr>
          <p:cNvPr id="210" name="TextBox 209">
            <a:extLst>
              <a:ext uri="{FF2B5EF4-FFF2-40B4-BE49-F238E27FC236}">
                <a16:creationId xmlns:a16="http://schemas.microsoft.com/office/drawing/2014/main" id="{D304DA0B-E208-264E-8FB4-4E2002B926D7}"/>
              </a:ext>
            </a:extLst>
          </p:cNvPr>
          <p:cNvSpPr txBox="1"/>
          <p:nvPr/>
        </p:nvSpPr>
        <p:spPr>
          <a:xfrm>
            <a:off x="16340667" y="27178000"/>
            <a:ext cx="1928733" cy="369332"/>
          </a:xfrm>
          <a:prstGeom prst="rect">
            <a:avLst/>
          </a:prstGeom>
          <a:noFill/>
        </p:spPr>
        <p:txBody>
          <a:bodyPr wrap="none" rtlCol="0">
            <a:spAutoFit/>
          </a:bodyPr>
          <a:lstStyle/>
          <a:p>
            <a:r>
              <a:rPr lang="en-US" b="1" dirty="0">
                <a:solidFill>
                  <a:srgbClr val="00B0F0"/>
                </a:solidFill>
                <a:latin typeface="Arial" panose="020B0604020202020204" pitchFamily="34" charset="0"/>
                <a:cs typeface="Arial" panose="020B0604020202020204" pitchFamily="34" charset="0"/>
              </a:rPr>
              <a:t>DEVELOPMENT</a:t>
            </a:r>
          </a:p>
        </p:txBody>
      </p:sp>
      <p:sp>
        <p:nvSpPr>
          <p:cNvPr id="211" name="TextBox 210">
            <a:extLst>
              <a:ext uri="{FF2B5EF4-FFF2-40B4-BE49-F238E27FC236}">
                <a16:creationId xmlns:a16="http://schemas.microsoft.com/office/drawing/2014/main" id="{EF3CB90F-C174-1945-AEE7-C016BC34AF49}"/>
              </a:ext>
            </a:extLst>
          </p:cNvPr>
          <p:cNvSpPr txBox="1"/>
          <p:nvPr/>
        </p:nvSpPr>
        <p:spPr>
          <a:xfrm>
            <a:off x="16323733" y="33765067"/>
            <a:ext cx="1928733" cy="369332"/>
          </a:xfrm>
          <a:prstGeom prst="rect">
            <a:avLst/>
          </a:prstGeom>
          <a:noFill/>
        </p:spPr>
        <p:txBody>
          <a:bodyPr wrap="none" rtlCol="0">
            <a:spAutoFit/>
          </a:bodyPr>
          <a:lstStyle/>
          <a:p>
            <a:r>
              <a:rPr lang="en-US" b="1" dirty="0">
                <a:solidFill>
                  <a:srgbClr val="00B0F0"/>
                </a:solidFill>
                <a:latin typeface="Arial" panose="020B0604020202020204" pitchFamily="34" charset="0"/>
                <a:cs typeface="Arial" panose="020B0604020202020204" pitchFamily="34" charset="0"/>
              </a:rPr>
              <a:t>DEVELOPMENT</a:t>
            </a:r>
          </a:p>
        </p:txBody>
      </p:sp>
      <p:sp>
        <p:nvSpPr>
          <p:cNvPr id="212" name="Rectangle 211">
            <a:extLst>
              <a:ext uri="{FF2B5EF4-FFF2-40B4-BE49-F238E27FC236}">
                <a16:creationId xmlns:a16="http://schemas.microsoft.com/office/drawing/2014/main" id="{13856BE1-6D0D-7F4B-87A9-5B91A972A6E7}"/>
              </a:ext>
            </a:extLst>
          </p:cNvPr>
          <p:cNvSpPr/>
          <p:nvPr/>
        </p:nvSpPr>
        <p:spPr>
          <a:xfrm>
            <a:off x="18609733" y="21217467"/>
            <a:ext cx="4656667" cy="4961466"/>
          </a:xfrm>
          <a:prstGeom prst="rect">
            <a:avLst/>
          </a:prstGeom>
          <a:noFill/>
          <a:ln w="3175">
            <a:solidFill>
              <a:srgbClr val="00B050">
                <a:alpha val="4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a:extLst>
              <a:ext uri="{FF2B5EF4-FFF2-40B4-BE49-F238E27FC236}">
                <a16:creationId xmlns:a16="http://schemas.microsoft.com/office/drawing/2014/main" id="{D35A6160-B018-A64C-B62F-C35D93D29F55}"/>
              </a:ext>
            </a:extLst>
          </p:cNvPr>
          <p:cNvSpPr/>
          <p:nvPr/>
        </p:nvSpPr>
        <p:spPr>
          <a:xfrm>
            <a:off x="18897600" y="27330401"/>
            <a:ext cx="4656667" cy="5012266"/>
          </a:xfrm>
          <a:prstGeom prst="rect">
            <a:avLst/>
          </a:prstGeom>
          <a:noFill/>
          <a:ln w="3175">
            <a:solidFill>
              <a:srgbClr val="00B050">
                <a:alpha val="4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a:extLst>
              <a:ext uri="{FF2B5EF4-FFF2-40B4-BE49-F238E27FC236}">
                <a16:creationId xmlns:a16="http://schemas.microsoft.com/office/drawing/2014/main" id="{19B5D083-EB48-924E-8B35-112EC95E7D10}"/>
              </a:ext>
            </a:extLst>
          </p:cNvPr>
          <p:cNvSpPr/>
          <p:nvPr/>
        </p:nvSpPr>
        <p:spPr>
          <a:xfrm>
            <a:off x="18812934" y="33883601"/>
            <a:ext cx="4656667" cy="5012266"/>
          </a:xfrm>
          <a:prstGeom prst="rect">
            <a:avLst/>
          </a:prstGeom>
          <a:noFill/>
          <a:ln w="3175">
            <a:solidFill>
              <a:srgbClr val="00B050">
                <a:alpha val="4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TextBox 214">
            <a:extLst>
              <a:ext uri="{FF2B5EF4-FFF2-40B4-BE49-F238E27FC236}">
                <a16:creationId xmlns:a16="http://schemas.microsoft.com/office/drawing/2014/main" id="{4500F5DD-E79C-704F-A3AA-3E3BD54ECC80}"/>
              </a:ext>
            </a:extLst>
          </p:cNvPr>
          <p:cNvSpPr txBox="1"/>
          <p:nvPr/>
        </p:nvSpPr>
        <p:spPr>
          <a:xfrm>
            <a:off x="21674667" y="27059467"/>
            <a:ext cx="1719253" cy="369332"/>
          </a:xfrm>
          <a:prstGeom prst="rect">
            <a:avLst/>
          </a:prstGeom>
          <a:noFill/>
        </p:spPr>
        <p:txBody>
          <a:bodyPr wrap="none" rtlCol="0">
            <a:spAutoFit/>
          </a:bodyPr>
          <a:lstStyle/>
          <a:p>
            <a:r>
              <a:rPr lang="en-US" b="1" dirty="0">
                <a:solidFill>
                  <a:srgbClr val="00B050"/>
                </a:solidFill>
                <a:latin typeface="Arial" panose="020B0604020202020204" pitchFamily="34" charset="0"/>
                <a:cs typeface="Arial" panose="020B0604020202020204" pitchFamily="34" charset="0"/>
              </a:rPr>
              <a:t>METABOLISM</a:t>
            </a:r>
          </a:p>
        </p:txBody>
      </p:sp>
      <p:sp>
        <p:nvSpPr>
          <p:cNvPr id="216" name="TextBox 215">
            <a:extLst>
              <a:ext uri="{FF2B5EF4-FFF2-40B4-BE49-F238E27FC236}">
                <a16:creationId xmlns:a16="http://schemas.microsoft.com/office/drawing/2014/main" id="{01ABC2D6-13F0-2F4C-A03D-73F4E05EC0F4}"/>
              </a:ext>
            </a:extLst>
          </p:cNvPr>
          <p:cNvSpPr txBox="1"/>
          <p:nvPr/>
        </p:nvSpPr>
        <p:spPr>
          <a:xfrm>
            <a:off x="21860933" y="33578801"/>
            <a:ext cx="1719253" cy="369332"/>
          </a:xfrm>
          <a:prstGeom prst="rect">
            <a:avLst/>
          </a:prstGeom>
          <a:noFill/>
        </p:spPr>
        <p:txBody>
          <a:bodyPr wrap="none" rtlCol="0">
            <a:spAutoFit/>
          </a:bodyPr>
          <a:lstStyle/>
          <a:p>
            <a:r>
              <a:rPr lang="en-US" b="1" dirty="0">
                <a:solidFill>
                  <a:srgbClr val="00B050"/>
                </a:solidFill>
                <a:latin typeface="Arial" panose="020B0604020202020204" pitchFamily="34" charset="0"/>
                <a:cs typeface="Arial" panose="020B0604020202020204" pitchFamily="34" charset="0"/>
              </a:rPr>
              <a:t>METABOLISM</a:t>
            </a:r>
          </a:p>
        </p:txBody>
      </p:sp>
      <p:sp>
        <p:nvSpPr>
          <p:cNvPr id="217" name="TextBox 216">
            <a:extLst>
              <a:ext uri="{FF2B5EF4-FFF2-40B4-BE49-F238E27FC236}">
                <a16:creationId xmlns:a16="http://schemas.microsoft.com/office/drawing/2014/main" id="{C42427AF-0553-CD45-AB20-6A010719878C}"/>
              </a:ext>
            </a:extLst>
          </p:cNvPr>
          <p:cNvSpPr txBox="1"/>
          <p:nvPr/>
        </p:nvSpPr>
        <p:spPr>
          <a:xfrm>
            <a:off x="21640800" y="20929601"/>
            <a:ext cx="1719253" cy="369332"/>
          </a:xfrm>
          <a:prstGeom prst="rect">
            <a:avLst/>
          </a:prstGeom>
          <a:noFill/>
        </p:spPr>
        <p:txBody>
          <a:bodyPr wrap="none" rtlCol="0">
            <a:spAutoFit/>
          </a:bodyPr>
          <a:lstStyle/>
          <a:p>
            <a:r>
              <a:rPr lang="en-US" b="1" dirty="0">
                <a:solidFill>
                  <a:srgbClr val="00B050"/>
                </a:solidFill>
                <a:latin typeface="Arial" panose="020B0604020202020204" pitchFamily="34" charset="0"/>
                <a:cs typeface="Arial" panose="020B0604020202020204" pitchFamily="34" charset="0"/>
              </a:rPr>
              <a:t>METABOLISM</a:t>
            </a:r>
          </a:p>
        </p:txBody>
      </p:sp>
      <p:sp>
        <p:nvSpPr>
          <p:cNvPr id="218" name="Rectangle 217">
            <a:extLst>
              <a:ext uri="{FF2B5EF4-FFF2-40B4-BE49-F238E27FC236}">
                <a16:creationId xmlns:a16="http://schemas.microsoft.com/office/drawing/2014/main" id="{8B45466C-DC66-2F46-8792-83CE10EF0D8E}"/>
              </a:ext>
            </a:extLst>
          </p:cNvPr>
          <p:cNvSpPr/>
          <p:nvPr/>
        </p:nvSpPr>
        <p:spPr>
          <a:xfrm>
            <a:off x="23870093" y="27697813"/>
            <a:ext cx="2579774" cy="2375787"/>
          </a:xfrm>
          <a:prstGeom prst="rect">
            <a:avLst/>
          </a:prstGeom>
          <a:noFill/>
          <a:ln w="3175">
            <a:solidFill>
              <a:srgbClr val="AF4AFF">
                <a:alpha val="4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TextBox 218">
            <a:extLst>
              <a:ext uri="{FF2B5EF4-FFF2-40B4-BE49-F238E27FC236}">
                <a16:creationId xmlns:a16="http://schemas.microsoft.com/office/drawing/2014/main" id="{4DB184BB-4381-B041-8827-77C65FD9039D}"/>
              </a:ext>
            </a:extLst>
          </p:cNvPr>
          <p:cNvSpPr txBox="1"/>
          <p:nvPr/>
        </p:nvSpPr>
        <p:spPr>
          <a:xfrm>
            <a:off x="24846713" y="27392621"/>
            <a:ext cx="1620957" cy="369332"/>
          </a:xfrm>
          <a:prstGeom prst="rect">
            <a:avLst/>
          </a:prstGeom>
          <a:noFill/>
        </p:spPr>
        <p:txBody>
          <a:bodyPr wrap="none" rtlCol="0">
            <a:spAutoFit/>
          </a:bodyPr>
          <a:lstStyle/>
          <a:p>
            <a:r>
              <a:rPr lang="en-US" b="1" dirty="0">
                <a:solidFill>
                  <a:srgbClr val="AF4AFF"/>
                </a:solidFill>
                <a:latin typeface="Arial" panose="020B0604020202020204" pitchFamily="34" charset="0"/>
                <a:cs typeface="Arial" panose="020B0604020202020204" pitchFamily="34" charset="0"/>
              </a:rPr>
              <a:t>TRANSPORT</a:t>
            </a:r>
          </a:p>
        </p:txBody>
      </p:sp>
      <p:sp>
        <p:nvSpPr>
          <p:cNvPr id="220" name="Rectangle 219">
            <a:extLst>
              <a:ext uri="{FF2B5EF4-FFF2-40B4-BE49-F238E27FC236}">
                <a16:creationId xmlns:a16="http://schemas.microsoft.com/office/drawing/2014/main" id="{802CAA4C-6EBF-6D4D-8329-DE5CCC20BC43}"/>
              </a:ext>
            </a:extLst>
          </p:cNvPr>
          <p:cNvSpPr/>
          <p:nvPr/>
        </p:nvSpPr>
        <p:spPr>
          <a:xfrm>
            <a:off x="23373907" y="21555739"/>
            <a:ext cx="2579774" cy="2375787"/>
          </a:xfrm>
          <a:prstGeom prst="rect">
            <a:avLst/>
          </a:prstGeom>
          <a:noFill/>
          <a:ln w="3175">
            <a:solidFill>
              <a:srgbClr val="AF4AFF">
                <a:alpha val="4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TextBox 220">
            <a:extLst>
              <a:ext uri="{FF2B5EF4-FFF2-40B4-BE49-F238E27FC236}">
                <a16:creationId xmlns:a16="http://schemas.microsoft.com/office/drawing/2014/main" id="{F5059609-11ED-6D4C-9ED3-04FF0AF09C9C}"/>
              </a:ext>
            </a:extLst>
          </p:cNvPr>
          <p:cNvSpPr txBox="1"/>
          <p:nvPr/>
        </p:nvSpPr>
        <p:spPr>
          <a:xfrm>
            <a:off x="24350527" y="21250547"/>
            <a:ext cx="1620957" cy="369332"/>
          </a:xfrm>
          <a:prstGeom prst="rect">
            <a:avLst/>
          </a:prstGeom>
          <a:noFill/>
        </p:spPr>
        <p:txBody>
          <a:bodyPr wrap="none" rtlCol="0">
            <a:spAutoFit/>
          </a:bodyPr>
          <a:lstStyle/>
          <a:p>
            <a:r>
              <a:rPr lang="en-US" b="1" dirty="0">
                <a:solidFill>
                  <a:srgbClr val="AF4AFF"/>
                </a:solidFill>
                <a:latin typeface="Arial" panose="020B0604020202020204" pitchFamily="34" charset="0"/>
                <a:cs typeface="Arial" panose="020B0604020202020204" pitchFamily="34" charset="0"/>
              </a:rPr>
              <a:t>TRANSPORT</a:t>
            </a:r>
          </a:p>
        </p:txBody>
      </p:sp>
      <p:sp>
        <p:nvSpPr>
          <p:cNvPr id="222" name="Rectangle 221">
            <a:extLst>
              <a:ext uri="{FF2B5EF4-FFF2-40B4-BE49-F238E27FC236}">
                <a16:creationId xmlns:a16="http://schemas.microsoft.com/office/drawing/2014/main" id="{C0C93369-B67D-2849-A46D-F58BAA5ED6D2}"/>
              </a:ext>
            </a:extLst>
          </p:cNvPr>
          <p:cNvSpPr/>
          <p:nvPr/>
        </p:nvSpPr>
        <p:spPr>
          <a:xfrm>
            <a:off x="23809843" y="34240381"/>
            <a:ext cx="2579774" cy="2375787"/>
          </a:xfrm>
          <a:prstGeom prst="rect">
            <a:avLst/>
          </a:prstGeom>
          <a:noFill/>
          <a:ln w="3175">
            <a:solidFill>
              <a:srgbClr val="AF4AFF">
                <a:alpha val="4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67E0C688-E27A-8541-8A0B-69AACDDF0A65}"/>
              </a:ext>
            </a:extLst>
          </p:cNvPr>
          <p:cNvSpPr txBox="1"/>
          <p:nvPr/>
        </p:nvSpPr>
        <p:spPr>
          <a:xfrm>
            <a:off x="24786463" y="33935189"/>
            <a:ext cx="1620957" cy="369332"/>
          </a:xfrm>
          <a:prstGeom prst="rect">
            <a:avLst/>
          </a:prstGeom>
          <a:noFill/>
        </p:spPr>
        <p:txBody>
          <a:bodyPr wrap="none" rtlCol="0">
            <a:spAutoFit/>
          </a:bodyPr>
          <a:lstStyle/>
          <a:p>
            <a:r>
              <a:rPr lang="en-US" b="1" dirty="0">
                <a:solidFill>
                  <a:srgbClr val="AF4AFF"/>
                </a:solidFill>
                <a:latin typeface="Arial" panose="020B0604020202020204" pitchFamily="34" charset="0"/>
                <a:cs typeface="Arial" panose="020B0604020202020204" pitchFamily="34" charset="0"/>
              </a:rPr>
              <a:t>TRANSPORT</a:t>
            </a:r>
          </a:p>
        </p:txBody>
      </p:sp>
      <p:grpSp>
        <p:nvGrpSpPr>
          <p:cNvPr id="53" name="Group 52">
            <a:extLst>
              <a:ext uri="{FF2B5EF4-FFF2-40B4-BE49-F238E27FC236}">
                <a16:creationId xmlns:a16="http://schemas.microsoft.com/office/drawing/2014/main" id="{B630837A-286E-634A-8E02-2CEC621A4192}"/>
              </a:ext>
            </a:extLst>
          </p:cNvPr>
          <p:cNvGrpSpPr/>
          <p:nvPr/>
        </p:nvGrpSpPr>
        <p:grpSpPr>
          <a:xfrm>
            <a:off x="30663480" y="21283487"/>
            <a:ext cx="7783655" cy="1642535"/>
            <a:chOff x="29929166" y="21130054"/>
            <a:chExt cx="7783655" cy="1642535"/>
          </a:xfrm>
        </p:grpSpPr>
        <p:pic>
          <p:nvPicPr>
            <p:cNvPr id="49" name="Picture 48">
              <a:extLst>
                <a:ext uri="{FF2B5EF4-FFF2-40B4-BE49-F238E27FC236}">
                  <a16:creationId xmlns:a16="http://schemas.microsoft.com/office/drawing/2014/main" id="{AB485E0F-A189-A342-9D84-DBC32684ED9C}"/>
                </a:ext>
              </a:extLst>
            </p:cNvPr>
            <p:cNvPicPr>
              <a:picLocks noChangeAspect="1"/>
            </p:cNvPicPr>
            <p:nvPr/>
          </p:nvPicPr>
          <p:blipFill rotWithShape="1">
            <a:blip r:embed="rId24"/>
            <a:srcRect l="6734" t="81864" r="7041" b="12021"/>
            <a:stretch/>
          </p:blipFill>
          <p:spPr>
            <a:xfrm>
              <a:off x="29929166" y="21130054"/>
              <a:ext cx="7783655" cy="1642535"/>
            </a:xfrm>
            <a:prstGeom prst="rect">
              <a:avLst/>
            </a:prstGeom>
          </p:spPr>
        </p:pic>
        <p:sp>
          <p:nvSpPr>
            <p:cNvPr id="52" name="TextBox 51">
              <a:extLst>
                <a:ext uri="{FF2B5EF4-FFF2-40B4-BE49-F238E27FC236}">
                  <a16:creationId xmlns:a16="http://schemas.microsoft.com/office/drawing/2014/main" id="{D088D5ED-FE19-EE46-B45F-58A21353DFE3}"/>
                </a:ext>
              </a:extLst>
            </p:cNvPr>
            <p:cNvSpPr txBox="1"/>
            <p:nvPr/>
          </p:nvSpPr>
          <p:spPr>
            <a:xfrm>
              <a:off x="31682724" y="22365730"/>
              <a:ext cx="3821559" cy="276999"/>
            </a:xfrm>
            <a:prstGeom prst="rect">
              <a:avLst/>
            </a:prstGeom>
            <a:solidFill>
              <a:schemeClr val="bg1"/>
            </a:solidFill>
          </p:spPr>
          <p:txBody>
            <a:bodyPr wrap="none" lIns="0" tIns="0" rIns="0" bIns="0" rtlCol="0">
              <a:spAutoFit/>
            </a:bodyPr>
            <a:lstStyle/>
            <a:p>
              <a:r>
                <a:rPr lang="en-US" b="1" dirty="0">
                  <a:latin typeface="Arial" panose="020B0604020202020204" pitchFamily="34" charset="0"/>
                  <a:cs typeface="Arial" panose="020B0604020202020204" pitchFamily="34" charset="0"/>
                </a:rPr>
                <a:t>relative log fold-change magnitude</a:t>
              </a:r>
            </a:p>
          </p:txBody>
        </p:sp>
      </p:grpSp>
      <p:sp>
        <p:nvSpPr>
          <p:cNvPr id="224" name="TextBox 223">
            <a:extLst>
              <a:ext uri="{FF2B5EF4-FFF2-40B4-BE49-F238E27FC236}">
                <a16:creationId xmlns:a16="http://schemas.microsoft.com/office/drawing/2014/main" id="{25227916-0BBD-6345-9C9E-ED84FCABC06B}"/>
              </a:ext>
            </a:extLst>
          </p:cNvPr>
          <p:cNvSpPr txBox="1"/>
          <p:nvPr/>
        </p:nvSpPr>
        <p:spPr>
          <a:xfrm>
            <a:off x="15087296" y="19762857"/>
            <a:ext cx="12513449" cy="707886"/>
          </a:xfrm>
          <a:prstGeom prst="rect">
            <a:avLst/>
          </a:prstGeom>
          <a:noFill/>
          <a:ln>
            <a:noFill/>
          </a:ln>
        </p:spPr>
        <p:txBody>
          <a:bodyPr wrap="square" rtlCol="0">
            <a:spAutoFit/>
          </a:bodyPr>
          <a:lstStyle/>
          <a:p>
            <a:pPr algn="ctr"/>
            <a:r>
              <a:rPr lang="en-US" sz="4000" b="1" dirty="0">
                <a:latin typeface="Arial" charset="0"/>
                <a:ea typeface="Arial" charset="0"/>
                <a:cs typeface="Arial" charset="0"/>
              </a:rPr>
              <a:t>Temperature-influenced network differences </a:t>
            </a:r>
          </a:p>
        </p:txBody>
      </p:sp>
      <p:sp>
        <p:nvSpPr>
          <p:cNvPr id="227" name="TextBox 226">
            <a:extLst>
              <a:ext uri="{FF2B5EF4-FFF2-40B4-BE49-F238E27FC236}">
                <a16:creationId xmlns:a16="http://schemas.microsoft.com/office/drawing/2014/main" id="{436A6C6F-CB0E-8045-980B-A330D1A740B4}"/>
              </a:ext>
            </a:extLst>
          </p:cNvPr>
          <p:cNvSpPr txBox="1"/>
          <p:nvPr/>
        </p:nvSpPr>
        <p:spPr>
          <a:xfrm rot="10800000" flipV="1">
            <a:off x="20499570" y="13623275"/>
            <a:ext cx="5975499" cy="1908215"/>
          </a:xfrm>
          <a:prstGeom prst="rect">
            <a:avLst/>
          </a:prstGeom>
          <a:noFill/>
          <a:ln>
            <a:noFill/>
          </a:ln>
        </p:spPr>
        <p:txBody>
          <a:bodyPr wrap="square" lIns="182880" tIns="91440" rIns="182880" bIns="91440" rtlCol="0">
            <a:spAutoFit/>
          </a:bodyPr>
          <a:lstStyle/>
          <a:p>
            <a:pPr marL="31750" algn="just">
              <a:spcAft>
                <a:spcPts val="1800"/>
              </a:spcAft>
            </a:pPr>
            <a:r>
              <a:rPr lang="en-US" sz="2800" dirty="0">
                <a:latin typeface="Times New Roman" charset="0"/>
                <a:ea typeface="Times New Roman" charset="0"/>
                <a:cs typeface="Times New Roman" charset="0"/>
              </a:rPr>
              <a:t>Across all time points, 6859 and 6720 proteins were detected in 23°C  and 29°C treated larvae pool samples, respectively.  </a:t>
            </a:r>
          </a:p>
        </p:txBody>
      </p:sp>
      <p:cxnSp>
        <p:nvCxnSpPr>
          <p:cNvPr id="228" name="Straight Connector 227">
            <a:extLst>
              <a:ext uri="{FF2B5EF4-FFF2-40B4-BE49-F238E27FC236}">
                <a16:creationId xmlns:a16="http://schemas.microsoft.com/office/drawing/2014/main" id="{B25DD6A6-BF82-F947-AA4E-047A3A43E7D6}"/>
              </a:ext>
            </a:extLst>
          </p:cNvPr>
          <p:cNvCxnSpPr>
            <a:cxnSpLocks/>
          </p:cNvCxnSpPr>
          <p:nvPr/>
        </p:nvCxnSpPr>
        <p:spPr>
          <a:xfrm flipV="1">
            <a:off x="26455438" y="8253665"/>
            <a:ext cx="0" cy="72601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D2F4ADB1-0EA6-2243-BF0A-C06457480BF7}"/>
              </a:ext>
            </a:extLst>
          </p:cNvPr>
          <p:cNvCxnSpPr>
            <a:cxnSpLocks/>
          </p:cNvCxnSpPr>
          <p:nvPr/>
        </p:nvCxnSpPr>
        <p:spPr>
          <a:xfrm flipV="1">
            <a:off x="20495797" y="8261687"/>
            <a:ext cx="0" cy="72520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9C070783-6A7C-3A4F-ADE2-8068EE227E17}"/>
              </a:ext>
            </a:extLst>
          </p:cNvPr>
          <p:cNvSpPr/>
          <p:nvPr/>
        </p:nvSpPr>
        <p:spPr>
          <a:xfrm>
            <a:off x="29989637" y="27047788"/>
            <a:ext cx="9739249" cy="13025581"/>
          </a:xfrm>
          <a:prstGeom prst="rect">
            <a:avLst/>
          </a:prstGeom>
          <a:solidFill>
            <a:srgbClr val="1E94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776"/>
          </a:p>
        </p:txBody>
      </p:sp>
      <p:grpSp>
        <p:nvGrpSpPr>
          <p:cNvPr id="231" name="Group 230">
            <a:extLst>
              <a:ext uri="{FF2B5EF4-FFF2-40B4-BE49-F238E27FC236}">
                <a16:creationId xmlns:a16="http://schemas.microsoft.com/office/drawing/2014/main" id="{F2D2E397-DEB9-A54D-A215-0DBAD633F879}"/>
              </a:ext>
            </a:extLst>
          </p:cNvPr>
          <p:cNvGrpSpPr/>
          <p:nvPr/>
        </p:nvGrpSpPr>
        <p:grpSpPr>
          <a:xfrm>
            <a:off x="30182064" y="27261408"/>
            <a:ext cx="9511209" cy="12651077"/>
            <a:chOff x="30421589" y="34329311"/>
            <a:chExt cx="8740388" cy="11758569"/>
          </a:xfrm>
        </p:grpSpPr>
        <p:sp>
          <p:nvSpPr>
            <p:cNvPr id="232" name="TextBox 231">
              <a:extLst>
                <a:ext uri="{FF2B5EF4-FFF2-40B4-BE49-F238E27FC236}">
                  <a16:creationId xmlns:a16="http://schemas.microsoft.com/office/drawing/2014/main" id="{276FAC84-BCFB-BF47-A4BC-3267367A10F6}"/>
                </a:ext>
              </a:extLst>
            </p:cNvPr>
            <p:cNvSpPr txBox="1"/>
            <p:nvPr/>
          </p:nvSpPr>
          <p:spPr>
            <a:xfrm>
              <a:off x="30421589" y="35131645"/>
              <a:ext cx="8740388" cy="10956235"/>
            </a:xfrm>
            <a:prstGeom prst="rect">
              <a:avLst/>
            </a:prstGeom>
            <a:solidFill>
              <a:schemeClr val="bg1"/>
            </a:solidFill>
            <a:ln>
              <a:solidFill>
                <a:srgbClr val="000078"/>
              </a:solidFill>
            </a:ln>
          </p:spPr>
          <p:txBody>
            <a:bodyPr wrap="square" rtlCol="0">
              <a:spAutoFit/>
            </a:bodyPr>
            <a:lstStyle/>
            <a:p>
              <a:pPr marL="126999" lvl="2">
                <a:spcAft>
                  <a:spcPts val="3000"/>
                </a:spcAft>
              </a:pPr>
              <a:endParaRPr lang="en-US" sz="2800" dirty="0">
                <a:latin typeface="Times New Roman" charset="0"/>
                <a:ea typeface="Times New Roman" charset="0"/>
                <a:cs typeface="Times New Roman" charset="0"/>
              </a:endParaRPr>
            </a:p>
            <a:p>
              <a:pPr marL="126999" lvl="2">
                <a:spcAft>
                  <a:spcPts val="3000"/>
                </a:spcAft>
              </a:pPr>
              <a:r>
                <a:rPr lang="en-US" sz="2800" dirty="0">
                  <a:latin typeface="Times New Roman" charset="0"/>
                  <a:ea typeface="Times New Roman" charset="0"/>
                  <a:cs typeface="Times New Roman" charset="0"/>
                </a:rPr>
                <a:t>In oyster larvae reared at higher temperature:</a:t>
              </a:r>
            </a:p>
            <a:p>
              <a:pPr marL="869948" lvl="3" indent="-285749">
                <a:spcAft>
                  <a:spcPts val="3000"/>
                </a:spcAft>
                <a:buFont typeface="Arial" charset="0"/>
                <a:buChar char="•"/>
              </a:pPr>
              <a:r>
                <a:rPr lang="en-US" sz="2800" dirty="0">
                  <a:latin typeface="Times New Roman" charset="0"/>
                  <a:ea typeface="Times New Roman" charset="0"/>
                  <a:cs typeface="Times New Roman" charset="0"/>
                </a:rPr>
                <a:t>alterations in ribosome biogenesis, protein maturation, amino acid metabolism, and decreased cell death associated protein abundance occur in early development </a:t>
              </a:r>
            </a:p>
            <a:p>
              <a:pPr marL="869948" lvl="3" indent="-285749">
                <a:spcAft>
                  <a:spcPts val="3000"/>
                </a:spcAft>
                <a:buFont typeface="Arial" charset="0"/>
                <a:buChar char="•"/>
              </a:pPr>
              <a:r>
                <a:rPr lang="en-US" sz="2800" dirty="0">
                  <a:latin typeface="Times New Roman" charset="0"/>
                  <a:ea typeface="Times New Roman" charset="0"/>
                  <a:cs typeface="Times New Roman" charset="0"/>
                </a:rPr>
                <a:t>alterations in DNA and lipid metabolic processes, mRNA processing, nuclease and transferase activity, and cytoskeleton-dependent transport occur in late development</a:t>
              </a:r>
            </a:p>
            <a:p>
              <a:pPr marL="869948" lvl="3" indent="-285749">
                <a:spcAft>
                  <a:spcPts val="3000"/>
                </a:spcAft>
                <a:buFont typeface="Arial" charset="0"/>
                <a:buChar char="•"/>
              </a:pPr>
              <a:r>
                <a:rPr lang="en-US" sz="2800" dirty="0">
                  <a:latin typeface="Times New Roman" charset="0"/>
                  <a:ea typeface="Times New Roman" charset="0"/>
                  <a:cs typeface="Times New Roman" charset="0"/>
                </a:rPr>
                <a:t>increases in larvae size can be attributed the alterations of these processes during specific developmental time points</a:t>
              </a:r>
            </a:p>
            <a:p>
              <a:pPr marL="126999" lvl="2">
                <a:spcAft>
                  <a:spcPts val="3000"/>
                </a:spcAft>
              </a:pPr>
              <a:r>
                <a:rPr lang="en-US" sz="2800" dirty="0">
                  <a:latin typeface="Times New Roman" charset="0"/>
                  <a:ea typeface="Times New Roman" charset="0"/>
                  <a:cs typeface="Times New Roman" charset="0"/>
                </a:rPr>
                <a:t>While no difference in survival was observed in animals conditioned for 6 days at 23°C  and 29°C:</a:t>
              </a:r>
            </a:p>
            <a:p>
              <a:pPr marL="868680" lvl="3" indent="-283464">
                <a:spcAft>
                  <a:spcPts val="3000"/>
                </a:spcAft>
                <a:buFont typeface="Arial" panose="020B0604020202020204" pitchFamily="34" charset="0"/>
                <a:buChar char="•"/>
              </a:pPr>
              <a:r>
                <a:rPr lang="en-US" sz="2800" dirty="0">
                  <a:latin typeface="Times New Roman" charset="0"/>
                  <a:ea typeface="Times New Roman" charset="0"/>
                  <a:cs typeface="Times New Roman" charset="0"/>
                </a:rPr>
                <a:t>biological processes molecular functions altered in larvae reared at a higher temperature may render the animals less susceptible to mass-mortality events.</a:t>
              </a:r>
            </a:p>
            <a:p>
              <a:pPr marL="868680" lvl="3" indent="-283464">
                <a:spcAft>
                  <a:spcPts val="3000"/>
                </a:spcAft>
                <a:buFont typeface="Arial" panose="020B0604020202020204" pitchFamily="34" charset="0"/>
                <a:buChar char="•"/>
              </a:pPr>
              <a:r>
                <a:rPr lang="en-US" sz="2800" dirty="0">
                  <a:latin typeface="Times New Roman" charset="0"/>
                  <a:ea typeface="Times New Roman" charset="0"/>
                  <a:cs typeface="Times New Roman" charset="0"/>
                </a:rPr>
                <a:t>altered processes under higher rearing temperature may override and/or prevent other processes that get tripped off in normal rearing conditions</a:t>
              </a:r>
            </a:p>
            <a:p>
              <a:pPr marL="868680" lvl="3" indent="-283464">
                <a:spcAft>
                  <a:spcPts val="3000"/>
                </a:spcAft>
                <a:buFont typeface="Arial" panose="020B0604020202020204" pitchFamily="34" charset="0"/>
                <a:buChar char="•"/>
              </a:pPr>
              <a:endParaRPr lang="en-US" sz="2800" dirty="0">
                <a:latin typeface="Times New Roman" charset="0"/>
                <a:ea typeface="Times New Roman" charset="0"/>
                <a:cs typeface="Times New Roman" charset="0"/>
              </a:endParaRPr>
            </a:p>
          </p:txBody>
        </p:sp>
        <p:grpSp>
          <p:nvGrpSpPr>
            <p:cNvPr id="233" name="Group 232">
              <a:extLst>
                <a:ext uri="{FF2B5EF4-FFF2-40B4-BE49-F238E27FC236}">
                  <a16:creationId xmlns:a16="http://schemas.microsoft.com/office/drawing/2014/main" id="{859D999E-2DE9-7440-B86A-F741C90CCA63}"/>
                </a:ext>
              </a:extLst>
            </p:cNvPr>
            <p:cNvGrpSpPr/>
            <p:nvPr/>
          </p:nvGrpSpPr>
          <p:grpSpPr>
            <a:xfrm>
              <a:off x="30421589" y="34329311"/>
              <a:ext cx="8740388" cy="822960"/>
              <a:chOff x="14081051" y="29626311"/>
              <a:chExt cx="11826402" cy="822960"/>
            </a:xfrm>
          </p:grpSpPr>
          <p:sp>
            <p:nvSpPr>
              <p:cNvPr id="234" name="Rectangle 233">
                <a:extLst>
                  <a:ext uri="{FF2B5EF4-FFF2-40B4-BE49-F238E27FC236}">
                    <a16:creationId xmlns:a16="http://schemas.microsoft.com/office/drawing/2014/main" id="{2D331B2B-C66D-7646-9D96-4ED8D9498C5E}"/>
                  </a:ext>
                </a:extLst>
              </p:cNvPr>
              <p:cNvSpPr/>
              <p:nvPr/>
            </p:nvSpPr>
            <p:spPr>
              <a:xfrm rot="5400000">
                <a:off x="19582772" y="24124590"/>
                <a:ext cx="822960" cy="11826402"/>
              </a:xfrm>
              <a:prstGeom prst="rect">
                <a:avLst/>
              </a:prstGeom>
              <a:solidFill>
                <a:schemeClr val="accent5">
                  <a:lumMod val="20000"/>
                  <a:lumOff val="80000"/>
                </a:schemeClr>
              </a:solidFill>
              <a:ln>
                <a:solidFill>
                  <a:srgbClr val="000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776"/>
              </a:p>
            </p:txBody>
          </p:sp>
          <p:sp>
            <p:nvSpPr>
              <p:cNvPr id="235" name="TextBox 234">
                <a:extLst>
                  <a:ext uri="{FF2B5EF4-FFF2-40B4-BE49-F238E27FC236}">
                    <a16:creationId xmlns:a16="http://schemas.microsoft.com/office/drawing/2014/main" id="{A111EA58-6409-FF4C-96B6-FF2294A20715}"/>
                  </a:ext>
                </a:extLst>
              </p:cNvPr>
              <p:cNvSpPr txBox="1"/>
              <p:nvPr/>
            </p:nvSpPr>
            <p:spPr>
              <a:xfrm>
                <a:off x="18010192" y="29765830"/>
                <a:ext cx="3057248" cy="646331"/>
              </a:xfrm>
              <a:prstGeom prst="rect">
                <a:avLst/>
              </a:prstGeom>
              <a:noFill/>
            </p:spPr>
            <p:txBody>
              <a:bodyPr wrap="none" rtlCol="0">
                <a:spAutoFit/>
              </a:bodyPr>
              <a:lstStyle/>
              <a:p>
                <a:r>
                  <a:rPr lang="en-US" sz="3600" b="1" dirty="0">
                    <a:latin typeface="Arial" charset="0"/>
                    <a:ea typeface="Arial" charset="0"/>
                    <a:cs typeface="Arial" charset="0"/>
                  </a:rPr>
                  <a:t>DISCUSSION</a:t>
                </a:r>
              </a:p>
            </p:txBody>
          </p:sp>
        </p:grpSp>
      </p:grpSp>
      <p:cxnSp>
        <p:nvCxnSpPr>
          <p:cNvPr id="236" name="Straight Connector 235">
            <a:extLst>
              <a:ext uri="{FF2B5EF4-FFF2-40B4-BE49-F238E27FC236}">
                <a16:creationId xmlns:a16="http://schemas.microsoft.com/office/drawing/2014/main" id="{F807093A-6440-7847-B4ED-E355A6041857}"/>
              </a:ext>
            </a:extLst>
          </p:cNvPr>
          <p:cNvCxnSpPr>
            <a:cxnSpLocks/>
          </p:cNvCxnSpPr>
          <p:nvPr/>
        </p:nvCxnSpPr>
        <p:spPr>
          <a:xfrm flipH="1">
            <a:off x="13627509" y="27036849"/>
            <a:ext cx="260700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355D77BA-A8FA-DA41-B05D-69F39C9A1467}"/>
              </a:ext>
            </a:extLst>
          </p:cNvPr>
          <p:cNvSpPr txBox="1"/>
          <p:nvPr/>
        </p:nvSpPr>
        <p:spPr>
          <a:xfrm>
            <a:off x="33636549" y="20934016"/>
            <a:ext cx="1842171"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Node Color</a:t>
            </a:r>
          </a:p>
        </p:txBody>
      </p:sp>
      <p:pic>
        <p:nvPicPr>
          <p:cNvPr id="32" name="Picture 31">
            <a:extLst>
              <a:ext uri="{FF2B5EF4-FFF2-40B4-BE49-F238E27FC236}">
                <a16:creationId xmlns:a16="http://schemas.microsoft.com/office/drawing/2014/main" id="{DE33A9DE-000F-484B-B24D-6CA974589F8D}"/>
              </a:ext>
            </a:extLst>
          </p:cNvPr>
          <p:cNvPicPr>
            <a:picLocks noChangeAspect="1"/>
          </p:cNvPicPr>
          <p:nvPr/>
        </p:nvPicPr>
        <p:blipFill rotWithShape="1">
          <a:blip r:embed="rId25"/>
          <a:srcRect l="8762" t="8717" r="7789" b="8466"/>
          <a:stretch/>
        </p:blipFill>
        <p:spPr>
          <a:xfrm>
            <a:off x="581358" y="4055773"/>
            <a:ext cx="1832408" cy="1818548"/>
          </a:xfrm>
          <a:prstGeom prst="rect">
            <a:avLst/>
          </a:prstGeom>
        </p:spPr>
      </p:pic>
      <p:sp>
        <p:nvSpPr>
          <p:cNvPr id="36" name="TextBox 35">
            <a:extLst>
              <a:ext uri="{FF2B5EF4-FFF2-40B4-BE49-F238E27FC236}">
                <a16:creationId xmlns:a16="http://schemas.microsoft.com/office/drawing/2014/main" id="{8B307A2A-0AFE-4049-947C-7B473A37A3E3}"/>
              </a:ext>
            </a:extLst>
          </p:cNvPr>
          <p:cNvSpPr txBox="1"/>
          <p:nvPr/>
        </p:nvSpPr>
        <p:spPr>
          <a:xfrm>
            <a:off x="490267" y="5783497"/>
            <a:ext cx="2277868" cy="1600438"/>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Scan here to:</a:t>
            </a:r>
          </a:p>
          <a:p>
            <a:pPr marL="102870" indent="-102870">
              <a:buFontTx/>
              <a:buChar char="-"/>
            </a:pPr>
            <a:r>
              <a:rPr lang="en-US" sz="1400" dirty="0">
                <a:latin typeface="Arial" panose="020B0604020202020204" pitchFamily="34" charset="0"/>
                <a:cs typeface="Arial" panose="020B0604020202020204" pitchFamily="34" charset="0"/>
              </a:rPr>
              <a:t>see animated network gif</a:t>
            </a:r>
          </a:p>
          <a:p>
            <a:pPr marL="102870" indent="-102870">
              <a:buFontTx/>
              <a:buChar char="-"/>
            </a:pPr>
            <a:r>
              <a:rPr lang="en-US" sz="1400" dirty="0">
                <a:latin typeface="Arial" panose="020B0604020202020204" pitchFamily="34" charset="0"/>
                <a:cs typeface="Arial" panose="020B0604020202020204" pitchFamily="34" charset="0"/>
              </a:rPr>
              <a:t>see </a:t>
            </a:r>
            <a:r>
              <a:rPr lang="en-US" sz="1400" dirty="0" err="1">
                <a:latin typeface="Arial" panose="020B0604020202020204" pitchFamily="34" charset="0"/>
                <a:cs typeface="Arial" panose="020B0604020202020204" pitchFamily="34" charset="0"/>
              </a:rPr>
              <a:t>Github</a:t>
            </a:r>
            <a:r>
              <a:rPr lang="en-US" sz="1400" dirty="0">
                <a:latin typeface="Arial" panose="020B0604020202020204" pitchFamily="34" charset="0"/>
                <a:cs typeface="Arial" panose="020B0604020202020204" pitchFamily="34" charset="0"/>
              </a:rPr>
              <a:t> repository</a:t>
            </a:r>
          </a:p>
          <a:p>
            <a:pPr marL="102870" indent="-102870">
              <a:buFontTx/>
              <a:buChar char="-"/>
            </a:pPr>
            <a:r>
              <a:rPr lang="en-US" sz="1400" dirty="0">
                <a:latin typeface="Arial" panose="020B0604020202020204" pitchFamily="34" charset="0"/>
                <a:cs typeface="Arial" panose="020B0604020202020204" pitchFamily="34" charset="0"/>
              </a:rPr>
              <a:t>see poster on </a:t>
            </a:r>
            <a:r>
              <a:rPr lang="en-US" sz="1400" dirty="0" err="1">
                <a:latin typeface="Arial" panose="020B0604020202020204" pitchFamily="34" charset="0"/>
                <a:cs typeface="Arial" panose="020B0604020202020204" pitchFamily="34" charset="0"/>
              </a:rPr>
              <a:t>figshare</a:t>
            </a:r>
            <a:endParaRPr lang="en-US" sz="1400" dirty="0">
              <a:latin typeface="Arial" panose="020B0604020202020204" pitchFamily="34" charset="0"/>
              <a:cs typeface="Arial" panose="020B0604020202020204" pitchFamily="34" charset="0"/>
            </a:endParaRPr>
          </a:p>
          <a:p>
            <a:pPr marL="102870" indent="-102870">
              <a:buFontTx/>
              <a:buChar char="-"/>
            </a:pPr>
            <a:r>
              <a:rPr lang="en-US" sz="1400" dirty="0">
                <a:latin typeface="Arial" panose="020B0604020202020204" pitchFamily="34" charset="0"/>
                <a:cs typeface="Arial" panose="020B0604020202020204" pitchFamily="34" charset="0"/>
              </a:rPr>
              <a:t>give poster feedback</a:t>
            </a:r>
          </a:p>
          <a:p>
            <a:pPr marL="285750" indent="-285750">
              <a:buFontTx/>
              <a:buChar char="-"/>
            </a:pPr>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p:txBody>
      </p:sp>
      <p:sp>
        <p:nvSpPr>
          <p:cNvPr id="139" name="Rectangle 138">
            <a:extLst>
              <a:ext uri="{FF2B5EF4-FFF2-40B4-BE49-F238E27FC236}">
                <a16:creationId xmlns:a16="http://schemas.microsoft.com/office/drawing/2014/main" id="{00F707DE-A52E-364B-B513-C7459E824C23}"/>
              </a:ext>
            </a:extLst>
          </p:cNvPr>
          <p:cNvSpPr/>
          <p:nvPr/>
        </p:nvSpPr>
        <p:spPr>
          <a:xfrm>
            <a:off x="876766" y="34694698"/>
            <a:ext cx="12459292" cy="261610"/>
          </a:xfrm>
          <a:prstGeom prst="rect">
            <a:avLst/>
          </a:prstGeom>
          <a:noFill/>
          <a:ln>
            <a:noFill/>
          </a:ln>
        </p:spPr>
        <p:txBody>
          <a:bodyPr wrap="square">
            <a:spAutoFit/>
          </a:bodyPr>
          <a:lstStyle/>
          <a:p>
            <a:pPr algn="just"/>
            <a:r>
              <a:rPr lang="en-US" sz="1050" dirty="0">
                <a:latin typeface="Arial" panose="020B0604020202020204" pitchFamily="34" charset="0"/>
                <a:ea typeface="Times New Roman" charset="0"/>
                <a:cs typeface="Arial" panose="020B0604020202020204" pitchFamily="34" charset="0"/>
              </a:rPr>
              <a:t>Adapted from Kirkpatrick, </a:t>
            </a:r>
            <a:r>
              <a:rPr lang="en-US" sz="1050" dirty="0" err="1">
                <a:latin typeface="Arial" panose="020B0604020202020204" pitchFamily="34" charset="0"/>
                <a:ea typeface="Times New Roman" charset="0"/>
                <a:cs typeface="Arial" panose="020B0604020202020204" pitchFamily="34" charset="0"/>
              </a:rPr>
              <a:t>Guhrs</a:t>
            </a:r>
            <a:r>
              <a:rPr lang="en-US" sz="1050" dirty="0">
                <a:latin typeface="Arial" panose="020B0604020202020204" pitchFamily="34" charset="0"/>
                <a:ea typeface="Times New Roman" charset="0"/>
                <a:cs typeface="Arial" panose="020B0604020202020204" pitchFamily="34" charset="0"/>
              </a:rPr>
              <a:t>, </a:t>
            </a:r>
            <a:r>
              <a:rPr lang="en-US" sz="1050" dirty="0" err="1">
                <a:latin typeface="Arial" panose="020B0604020202020204" pitchFamily="34" charset="0"/>
                <a:ea typeface="Times New Roman" charset="0"/>
                <a:cs typeface="Arial" panose="020B0604020202020204" pitchFamily="34" charset="0"/>
              </a:rPr>
              <a:t>Doring</a:t>
            </a:r>
            <a:r>
              <a:rPr lang="en-US" sz="1050" dirty="0">
                <a:latin typeface="Arial" panose="020B0604020202020204" pitchFamily="34" charset="0"/>
                <a:ea typeface="Times New Roman" charset="0"/>
                <a:cs typeface="Arial" panose="020B0604020202020204" pitchFamily="34" charset="0"/>
              </a:rPr>
              <a:t>, </a:t>
            </a:r>
            <a:r>
              <a:rPr lang="en-US" sz="1050" dirty="0" err="1">
                <a:latin typeface="Arial" panose="020B0604020202020204" pitchFamily="34" charset="0"/>
                <a:ea typeface="Times New Roman" charset="0"/>
                <a:cs typeface="Arial" panose="020B0604020202020204" pitchFamily="34" charset="0"/>
              </a:rPr>
              <a:t>Ohndorf</a:t>
            </a:r>
            <a:r>
              <a:rPr lang="en-US" sz="1050" dirty="0">
                <a:latin typeface="Arial" panose="020B0604020202020204" pitchFamily="34" charset="0"/>
                <a:ea typeface="Times New Roman" charset="0"/>
                <a:cs typeface="Arial" panose="020B0604020202020204" pitchFamily="34" charset="0"/>
              </a:rPr>
              <a:t>, di </a:t>
            </a:r>
            <a:r>
              <a:rPr lang="en-US" sz="1050" dirty="0" err="1">
                <a:latin typeface="Arial" panose="020B0604020202020204" pitchFamily="34" charset="0"/>
                <a:ea typeface="Times New Roman" charset="0"/>
                <a:cs typeface="Arial" panose="020B0604020202020204" pitchFamily="34" charset="0"/>
              </a:rPr>
              <a:t>Sanzo</a:t>
            </a:r>
            <a:r>
              <a:rPr lang="en-US" sz="1050" dirty="0">
                <a:latin typeface="Arial" panose="020B0604020202020204" pitchFamily="34" charset="0"/>
                <a:ea typeface="Times New Roman" charset="0"/>
                <a:cs typeface="Arial" panose="020B0604020202020204" pitchFamily="34" charset="0"/>
              </a:rPr>
              <a:t>, and Ori (2016) Identification and Quantification of Proteins Using Mass Spectrometry. Core Facility Proteomics, Leibniz Institute on Aging.</a:t>
            </a:r>
          </a:p>
        </p:txBody>
      </p:sp>
    </p:spTree>
    <p:extLst>
      <p:ext uri="{BB962C8B-B14F-4D97-AF65-F5344CB8AC3E}">
        <p14:creationId xmlns:p14="http://schemas.microsoft.com/office/powerpoint/2010/main" val="73376814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4132</TotalTime>
  <Words>1070</Words>
  <Application>Microsoft Macintosh PowerPoint</Application>
  <PresentationFormat>Custom</PresentationFormat>
  <Paragraphs>94</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Arial Black</vt:lpstr>
      <vt:lpstr>Calibri</vt:lpstr>
      <vt:lpstr>Calibri Light</vt:lpstr>
      <vt:lpstr>Times New Roman</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Shelly A Trigg</dc:creator>
  <cp:lastModifiedBy>Shelly A Trigg</cp:lastModifiedBy>
  <cp:revision>75</cp:revision>
  <dcterms:created xsi:type="dcterms:W3CDTF">2019-03-12T00:25:35Z</dcterms:created>
  <dcterms:modified xsi:type="dcterms:W3CDTF">2019-04-17T04:33:31Z</dcterms:modified>
</cp:coreProperties>
</file>